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3"/>
  </p:notesMasterIdLst>
  <p:handoutMasterIdLst>
    <p:handoutMasterId r:id="rId14"/>
  </p:handoutMasterIdLst>
  <p:sldIdLst>
    <p:sldId id="303" r:id="rId2"/>
    <p:sldId id="707" r:id="rId3"/>
    <p:sldId id="890" r:id="rId4"/>
    <p:sldId id="675" r:id="rId5"/>
    <p:sldId id="676" r:id="rId6"/>
    <p:sldId id="892" r:id="rId7"/>
    <p:sldId id="889" r:id="rId8"/>
    <p:sldId id="885" r:id="rId9"/>
    <p:sldId id="418" r:id="rId10"/>
    <p:sldId id="893" r:id="rId11"/>
    <p:sldId id="883" r:id="rId12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FFFFCC"/>
    <a:srgbClr val="C1E442"/>
    <a:srgbClr val="FFFF99"/>
    <a:srgbClr val="C6D254"/>
    <a:srgbClr val="000000"/>
    <a:srgbClr val="5C88D0"/>
    <a:srgbClr val="2A6EA8"/>
    <a:srgbClr val="B1D254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32066" autoAdjust="0"/>
    <p:restoredTop sz="92197" autoAdjust="0"/>
  </p:normalViewPr>
  <p:slideViewPr>
    <p:cSldViewPr snapToGrid="0">
      <p:cViewPr varScale="1">
        <p:scale>
          <a:sx n="62" d="100"/>
          <a:sy n="62" d="100"/>
        </p:scale>
        <p:origin x="84" y="4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1/6/2020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1/6/2020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BB3565-DE1F-45E8-8B92-B6CEF3A5A934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639825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BB3565-DE1F-45E8-8B92-B6CEF3A5A934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7127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BB3565-DE1F-45E8-8B92-B6CEF3A5A934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80058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BB3565-DE1F-45E8-8B92-B6CEF3A5A934}" type="slidenum">
              <a:rPr lang="en-GB" altLang="en-US" smtClean="0"/>
              <a:pPr>
                <a:defRPr/>
              </a:pPr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422790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theme" Target="../theme/them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075646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059880" y="6514817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S2-2000614, SA2#136AH,</a:t>
            </a:r>
            <a:r>
              <a:rPr lang="en-GB" sz="1100" b="1" spc="300" baseline="0" dirty="0">
                <a:ea typeface="+mn-ea"/>
                <a:cs typeface="Arial" panose="020B0604020202020204" pitchFamily="34" charset="0"/>
              </a:rPr>
              <a:t> Incheon, Korea, 13 – 17 Jan 2020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2019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86/Docs/SP-191381.zi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86/Docs/SP-191371.zip" TargetMode="External"/><Relationship Id="rId13" Type="http://schemas.openxmlformats.org/officeDocument/2006/relationships/hyperlink" Target="https://www.3gpp.org/ftp/tsg_sa/TSG_SA/TSGS_86/Docs/SP-191308.zip" TargetMode="External"/><Relationship Id="rId3" Type="http://schemas.openxmlformats.org/officeDocument/2006/relationships/hyperlink" Target="https://www.3gpp.org/ftp/tsg_sa/TSG_SA/TSGS_86/Docs/SP-191325.zip" TargetMode="External"/><Relationship Id="rId7" Type="http://schemas.openxmlformats.org/officeDocument/2006/relationships/hyperlink" Target="https://www.3gpp.org/ftp/tsg_sa/TSG_SA/TSGS_86/Docs/SP-191375.zip" TargetMode="External"/><Relationship Id="rId12" Type="http://schemas.openxmlformats.org/officeDocument/2006/relationships/hyperlink" Target="https://www.3gpp.org/ftp/tsg_sa/TSG_SA/TSGS_86/Docs/SP-191352.zip" TargetMode="External"/><Relationship Id="rId17" Type="http://schemas.openxmlformats.org/officeDocument/2006/relationships/hyperlink" Target="https://www.3gpp.org/ftp/tsg_sa/TSG_SA/TSGS_86/Docs/SP-191314.zip" TargetMode="External"/><Relationship Id="rId2" Type="http://schemas.openxmlformats.org/officeDocument/2006/relationships/notesSlide" Target="../notesSlides/notesSlide3.xml"/><Relationship Id="rId16" Type="http://schemas.openxmlformats.org/officeDocument/2006/relationships/hyperlink" Target="https://www.3gpp.org/ftp/tsg_sa/TSG_SA/TSGS_86/Docs/SP-191358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86/Docs/SP-191353.zip" TargetMode="External"/><Relationship Id="rId11" Type="http://schemas.openxmlformats.org/officeDocument/2006/relationships/hyperlink" Target="https://www.3gpp.org/ftp/tsg_sa/TSG_SA/TSGS_86/Docs/SP-191309.zip" TargetMode="External"/><Relationship Id="rId5" Type="http://schemas.openxmlformats.org/officeDocument/2006/relationships/hyperlink" Target="https://www.3gpp.org/ftp/tsg_sa/TSG_SA/TSGS_86/Docs/SP-191376.zip" TargetMode="External"/><Relationship Id="rId15" Type="http://schemas.openxmlformats.org/officeDocument/2006/relationships/hyperlink" Target="https://www.3gpp.org/ftp/tsg_sa/TSG_SA/TSGS_86/Docs/SP-191370.zip" TargetMode="External"/><Relationship Id="rId10" Type="http://schemas.openxmlformats.org/officeDocument/2006/relationships/hyperlink" Target="https://www.3gpp.org/ftp/tsg_sa/TSG_SA/TSGS_86/Docs/SP-191342.zip" TargetMode="External"/><Relationship Id="rId4" Type="http://schemas.openxmlformats.org/officeDocument/2006/relationships/hyperlink" Target="https://www.3gpp.org/ftp/tsg_sa/TSG_SA/TSGS_86/Docs/SP-191374.zip" TargetMode="External"/><Relationship Id="rId9" Type="http://schemas.openxmlformats.org/officeDocument/2006/relationships/hyperlink" Target="https://www.3gpp.org/ftp/tsg_sa/TSG_SA/TSGS_86/Docs/SP-191373.zip" TargetMode="External"/><Relationship Id="rId14" Type="http://schemas.openxmlformats.org/officeDocument/2006/relationships/hyperlink" Target="https://www.3gpp.org/ftp/tsg_sa/TSG_SA/TSGS_86/Docs/SP-191315.zip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74758" y="2820444"/>
            <a:ext cx="801463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 dirty="0"/>
              <a:t> </a:t>
            </a:r>
            <a:r>
              <a:rPr lang="en-GB" altLang="zh-CN" sz="4800" b="1" dirty="0"/>
              <a:t>Report from TSG SA#86 on SA2 specific topics</a:t>
            </a:r>
            <a:br>
              <a:rPr lang="en-GB" sz="4800" b="1" i="1" dirty="0"/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54990" y="4523069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 b="1" dirty="0"/>
            </a:br>
            <a:r>
              <a:rPr lang="en-GB" sz="2400" b="1" dirty="0">
                <a:latin typeface="Arial" charset="0"/>
              </a:rPr>
              <a:t>Puneet Jain</a:t>
            </a:r>
          </a:p>
          <a:p>
            <a:pPr>
              <a:lnSpc>
                <a:spcPct val="80000"/>
              </a:lnSpc>
            </a:pPr>
            <a:r>
              <a:rPr lang="en-GB" sz="2400" b="1" dirty="0">
                <a:latin typeface="Arial" charset="0"/>
              </a:rPr>
              <a:t>SA2 Chairman, Intel</a:t>
            </a:r>
          </a:p>
          <a:p>
            <a:pPr>
              <a:lnSpc>
                <a:spcPct val="80000"/>
              </a:lnSpc>
              <a:defRPr/>
            </a:pPr>
            <a:endParaRPr lang="en-US" altLang="en-US" sz="2667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667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3" name="Title 1">
            <a:extLst>
              <a:ext uri="{FF2B5EF4-FFF2-40B4-BE49-F238E27FC236}">
                <a16:creationId xmlns:a16="http://schemas.microsoft.com/office/drawing/2014/main" id="{ED202260-4FEC-490C-8680-4D82A94BFB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26" y="158750"/>
            <a:ext cx="9255029" cy="959625"/>
          </a:xfrm>
        </p:spPr>
        <p:txBody>
          <a:bodyPr/>
          <a:lstStyle/>
          <a:p>
            <a:r>
              <a:rPr lang="en-US" altLang="en-US" sz="4400" dirty="0"/>
              <a:t>Current Schedule Overview (RAN)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667F89A1-6086-4D64-99A1-2B3E73F7BED5}"/>
              </a:ext>
            </a:extLst>
          </p:cNvPr>
          <p:cNvSpPr txBox="1">
            <a:spLocks/>
          </p:cNvSpPr>
          <p:nvPr/>
        </p:nvSpPr>
        <p:spPr bwMode="auto">
          <a:xfrm>
            <a:off x="9498013" y="5989027"/>
            <a:ext cx="2035175" cy="450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en-US" sz="1800" b="1" kern="0" dirty="0"/>
              <a:t>Source</a:t>
            </a:r>
            <a:r>
              <a:rPr lang="en-US" altLang="en-US" sz="1800" kern="0" dirty="0"/>
              <a:t>: SP-191360	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06564DB-7909-445A-B0A2-0D2B5BAE3375}"/>
              </a:ext>
            </a:extLst>
          </p:cNvPr>
          <p:cNvGrpSpPr/>
          <p:nvPr/>
        </p:nvGrpSpPr>
        <p:grpSpPr>
          <a:xfrm>
            <a:off x="658812" y="1504883"/>
            <a:ext cx="9354661" cy="4484144"/>
            <a:chOff x="276227" y="978505"/>
            <a:chExt cx="8240315" cy="3770660"/>
          </a:xfrm>
        </p:grpSpPr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A0D02E58-D78E-496C-AEE3-9E1302546B07}"/>
                </a:ext>
              </a:extLst>
            </p:cNvPr>
            <p:cNvSpPr/>
            <p:nvPr/>
          </p:nvSpPr>
          <p:spPr>
            <a:xfrm>
              <a:off x="1907383" y="1497617"/>
              <a:ext cx="784622" cy="456010"/>
            </a:xfrm>
            <a:prstGeom prst="rect">
              <a:avLst/>
            </a:prstGeom>
            <a:solidFill>
              <a:srgbClr val="98A2AE"/>
            </a:solidFill>
            <a:ln>
              <a:noFill/>
            </a:ln>
            <a:effectLst/>
          </p:spPr>
          <p:txBody>
            <a:bodyPr lIns="54000" tIns="54000" rIns="54000" bIns="54000" anchor="ctr"/>
            <a:lstStyle/>
            <a:p>
              <a:pPr algn="ctr" defTabSz="685783">
                <a:defRPr/>
              </a:pPr>
              <a:r>
                <a:rPr lang="en-GB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Q2</a:t>
              </a: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6AE372FF-1123-4F05-A08F-84E39E0EE13C}"/>
                </a:ext>
              </a:extLst>
            </p:cNvPr>
            <p:cNvSpPr/>
            <p:nvPr/>
          </p:nvSpPr>
          <p:spPr>
            <a:xfrm>
              <a:off x="2736058" y="1497617"/>
              <a:ext cx="784622" cy="456010"/>
            </a:xfrm>
            <a:prstGeom prst="rect">
              <a:avLst/>
            </a:prstGeom>
            <a:solidFill>
              <a:srgbClr val="98A2AE"/>
            </a:solidFill>
            <a:ln>
              <a:noFill/>
            </a:ln>
            <a:effectLst/>
          </p:spPr>
          <p:txBody>
            <a:bodyPr lIns="54000" tIns="54000" rIns="54000" bIns="54000" anchor="ctr"/>
            <a:lstStyle/>
            <a:p>
              <a:pPr algn="ctr" defTabSz="685783">
                <a:defRPr/>
              </a:pPr>
              <a:r>
                <a:rPr lang="en-GB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Q3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F6E638D5-4CB4-4ED3-B520-B3CF3FA67FD3}"/>
                </a:ext>
              </a:extLst>
            </p:cNvPr>
            <p:cNvSpPr/>
            <p:nvPr/>
          </p:nvSpPr>
          <p:spPr>
            <a:xfrm>
              <a:off x="3565923" y="1490472"/>
              <a:ext cx="784622" cy="456010"/>
            </a:xfrm>
            <a:prstGeom prst="rect">
              <a:avLst/>
            </a:prstGeom>
            <a:solidFill>
              <a:srgbClr val="98A2AE"/>
            </a:solidFill>
            <a:ln>
              <a:noFill/>
            </a:ln>
            <a:effectLst/>
          </p:spPr>
          <p:txBody>
            <a:bodyPr lIns="54000" tIns="54000" rIns="54000" bIns="54000" anchor="ctr"/>
            <a:lstStyle/>
            <a:p>
              <a:pPr algn="ctr" defTabSz="685783">
                <a:defRPr/>
              </a:pPr>
              <a:r>
                <a:rPr lang="en-GB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Q4</a:t>
              </a: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7D33F091-2CE2-4156-B23C-F006C52ADFF6}"/>
                </a:ext>
              </a:extLst>
            </p:cNvPr>
            <p:cNvSpPr/>
            <p:nvPr/>
          </p:nvSpPr>
          <p:spPr>
            <a:xfrm>
              <a:off x="4395788" y="992792"/>
              <a:ext cx="3273029" cy="454819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54000" tIns="54000" rIns="54000" bIns="54000" anchor="ctr"/>
            <a:lstStyle/>
            <a:p>
              <a:pPr algn="ctr" defTabSz="685783">
                <a:defRPr/>
              </a:pPr>
              <a:r>
                <a:rPr lang="en-GB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2021</a:t>
              </a: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7A756222-1620-424A-9854-FA377E756B9E}"/>
                </a:ext>
              </a:extLst>
            </p:cNvPr>
            <p:cNvSpPr/>
            <p:nvPr/>
          </p:nvSpPr>
          <p:spPr>
            <a:xfrm>
              <a:off x="5225653" y="1497617"/>
              <a:ext cx="784622" cy="456010"/>
            </a:xfrm>
            <a:prstGeom prst="rect">
              <a:avLst/>
            </a:prstGeom>
            <a:solidFill>
              <a:srgbClr val="4D5766"/>
            </a:solidFill>
            <a:ln>
              <a:noFill/>
            </a:ln>
            <a:effectLst/>
          </p:spPr>
          <p:txBody>
            <a:bodyPr lIns="54000" tIns="54000" rIns="54000" bIns="54000" anchor="ctr"/>
            <a:lstStyle/>
            <a:p>
              <a:pPr algn="ctr" defTabSz="685783">
                <a:defRPr/>
              </a:pPr>
              <a:r>
                <a:rPr lang="en-GB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Q2</a:t>
              </a: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0D12D353-CBCA-4FF1-8E0E-6627F8D5CAF1}"/>
                </a:ext>
              </a:extLst>
            </p:cNvPr>
            <p:cNvSpPr/>
            <p:nvPr/>
          </p:nvSpPr>
          <p:spPr>
            <a:xfrm>
              <a:off x="6054328" y="1497617"/>
              <a:ext cx="784622" cy="456010"/>
            </a:xfrm>
            <a:prstGeom prst="rect">
              <a:avLst/>
            </a:prstGeom>
            <a:solidFill>
              <a:srgbClr val="4D5766"/>
            </a:solidFill>
            <a:ln>
              <a:noFill/>
            </a:ln>
            <a:effectLst/>
          </p:spPr>
          <p:txBody>
            <a:bodyPr lIns="54000" tIns="54000" rIns="54000" bIns="54000" anchor="ctr"/>
            <a:lstStyle/>
            <a:p>
              <a:pPr algn="ctr" defTabSz="685783">
                <a:defRPr/>
              </a:pPr>
              <a:r>
                <a:rPr lang="en-GB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Q3</a:t>
              </a: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1F4F96BD-262B-44F4-A982-5990B7E5B770}"/>
                </a:ext>
              </a:extLst>
            </p:cNvPr>
            <p:cNvSpPr/>
            <p:nvPr/>
          </p:nvSpPr>
          <p:spPr>
            <a:xfrm>
              <a:off x="6884194" y="1490472"/>
              <a:ext cx="784622" cy="456010"/>
            </a:xfrm>
            <a:prstGeom prst="rect">
              <a:avLst/>
            </a:prstGeom>
            <a:solidFill>
              <a:srgbClr val="4D5766"/>
            </a:solidFill>
            <a:ln>
              <a:noFill/>
            </a:ln>
            <a:effectLst/>
          </p:spPr>
          <p:txBody>
            <a:bodyPr lIns="54000" tIns="54000" rIns="54000" bIns="54000" anchor="ctr"/>
            <a:lstStyle/>
            <a:p>
              <a:pPr algn="ctr" defTabSz="685783">
                <a:defRPr/>
              </a:pPr>
              <a:r>
                <a:rPr lang="en-GB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Q4</a:t>
              </a: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C8AF2588-22F0-4ADD-BE38-1FF48966F710}"/>
                </a:ext>
              </a:extLst>
            </p:cNvPr>
            <p:cNvSpPr/>
            <p:nvPr/>
          </p:nvSpPr>
          <p:spPr>
            <a:xfrm>
              <a:off x="4395789" y="1497617"/>
              <a:ext cx="783431" cy="456010"/>
            </a:xfrm>
            <a:prstGeom prst="rect">
              <a:avLst/>
            </a:prstGeom>
            <a:solidFill>
              <a:srgbClr val="4D5766"/>
            </a:solidFill>
            <a:ln>
              <a:noFill/>
            </a:ln>
            <a:effectLst/>
          </p:spPr>
          <p:txBody>
            <a:bodyPr lIns="54000" tIns="54000" rIns="54000" bIns="54000" anchor="ctr"/>
            <a:lstStyle/>
            <a:p>
              <a:pPr algn="ctr" defTabSz="685783">
                <a:defRPr/>
              </a:pPr>
              <a:r>
                <a:rPr lang="en-GB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Q1</a:t>
              </a: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6943F20C-46EA-4D9E-9F71-7035922D1FE6}"/>
                </a:ext>
              </a:extLst>
            </p:cNvPr>
            <p:cNvSpPr/>
            <p:nvPr/>
          </p:nvSpPr>
          <p:spPr>
            <a:xfrm>
              <a:off x="7714061" y="985648"/>
              <a:ext cx="802481" cy="454819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54000" tIns="54000" rIns="54000" bIns="54000" anchor="ctr"/>
            <a:lstStyle/>
            <a:p>
              <a:pPr algn="ctr" defTabSz="685783">
                <a:defRPr/>
              </a:pPr>
              <a:r>
                <a:rPr lang="en-GB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2022</a:t>
              </a: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44CF9BDD-8779-42C2-B1F1-490B048ED7DB}"/>
                </a:ext>
              </a:extLst>
            </p:cNvPr>
            <p:cNvSpPr/>
            <p:nvPr/>
          </p:nvSpPr>
          <p:spPr>
            <a:xfrm>
              <a:off x="7714061" y="1497617"/>
              <a:ext cx="783431" cy="456010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54000" tIns="54000" rIns="54000" bIns="54000" anchor="ctr"/>
            <a:lstStyle/>
            <a:p>
              <a:pPr algn="ctr" defTabSz="685783">
                <a:defRPr/>
              </a:pPr>
              <a:r>
                <a:rPr lang="en-GB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Q1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260F3FB5-EBDD-412A-BCE2-390E80E9ADBA}"/>
                </a:ext>
              </a:extLst>
            </p:cNvPr>
            <p:cNvSpPr/>
            <p:nvPr/>
          </p:nvSpPr>
          <p:spPr>
            <a:xfrm>
              <a:off x="1098948" y="982077"/>
              <a:ext cx="3273028" cy="454819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54000" tIns="54000" rIns="54000" bIns="54000" anchor="ctr"/>
            <a:lstStyle/>
            <a:p>
              <a:pPr algn="ctr" defTabSz="685783">
                <a:defRPr/>
              </a:pPr>
              <a:r>
                <a:rPr lang="en-GB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2020</a:t>
              </a: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957CC0B6-6A7B-420C-9EF5-883EB580BA24}"/>
                </a:ext>
              </a:extLst>
            </p:cNvPr>
            <p:cNvSpPr/>
            <p:nvPr/>
          </p:nvSpPr>
          <p:spPr>
            <a:xfrm>
              <a:off x="1102519" y="1497617"/>
              <a:ext cx="784622" cy="456010"/>
            </a:xfrm>
            <a:prstGeom prst="rect">
              <a:avLst/>
            </a:prstGeom>
            <a:solidFill>
              <a:srgbClr val="98A2AE"/>
            </a:solidFill>
            <a:ln>
              <a:noFill/>
            </a:ln>
            <a:effectLst/>
          </p:spPr>
          <p:txBody>
            <a:bodyPr lIns="54000" tIns="54000" rIns="54000" bIns="54000" anchor="ctr"/>
            <a:lstStyle/>
            <a:p>
              <a:pPr algn="ctr" defTabSz="685783">
                <a:defRPr/>
              </a:pPr>
              <a:r>
                <a:rPr lang="en-GB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Q1</a:t>
              </a:r>
            </a:p>
          </p:txBody>
        </p: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20053699-1A3F-4AB4-BDBD-CCFF3E0E7AEA}"/>
                </a:ext>
              </a:extLst>
            </p:cNvPr>
            <p:cNvGrpSpPr/>
            <p:nvPr/>
          </p:nvGrpSpPr>
          <p:grpSpPr>
            <a:xfrm>
              <a:off x="1078707" y="1458326"/>
              <a:ext cx="7437835" cy="3290839"/>
              <a:chOff x="1438275" y="2081595"/>
              <a:chExt cx="9917113" cy="4013200"/>
            </a:xfrm>
          </p:grpSpPr>
          <p:cxnSp>
            <p:nvCxnSpPr>
              <p:cNvPr id="79" name="Straight Connector 4">
                <a:extLst>
                  <a:ext uri="{FF2B5EF4-FFF2-40B4-BE49-F238E27FC236}">
                    <a16:creationId xmlns:a16="http://schemas.microsoft.com/office/drawing/2014/main" id="{5D1F0637-09D8-4BDB-8A10-A0232FF45CE4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3613151" y="2091120"/>
                <a:ext cx="0" cy="4003675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0" name="Straight Connector 5">
                <a:extLst>
                  <a:ext uri="{FF2B5EF4-FFF2-40B4-BE49-F238E27FC236}">
                    <a16:creationId xmlns:a16="http://schemas.microsoft.com/office/drawing/2014/main" id="{E10C23DF-16B8-4953-A133-1520CC57A69D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2506663" y="2091120"/>
                <a:ext cx="0" cy="4003675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1" name="Straight Connector 6">
                <a:extLst>
                  <a:ext uri="{FF2B5EF4-FFF2-40B4-BE49-F238E27FC236}">
                    <a16:creationId xmlns:a16="http://schemas.microsoft.com/office/drawing/2014/main" id="{72CFE14D-FF98-41DC-84C9-2051D15AA894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4722813" y="2091120"/>
                <a:ext cx="0" cy="4003675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2" name="Straight Connector 7">
                <a:extLst>
                  <a:ext uri="{FF2B5EF4-FFF2-40B4-BE49-F238E27FC236}">
                    <a16:creationId xmlns:a16="http://schemas.microsoft.com/office/drawing/2014/main" id="{5D950E72-E44F-4487-8336-8A93A464AF27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5829300" y="2091120"/>
                <a:ext cx="0" cy="4003675"/>
              </a:xfrm>
              <a:prstGeom prst="line">
                <a:avLst/>
              </a:prstGeom>
              <a:noFill/>
              <a:ln w="19050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3" name="Straight Connector 8">
                <a:extLst>
                  <a:ext uri="{FF2B5EF4-FFF2-40B4-BE49-F238E27FC236}">
                    <a16:creationId xmlns:a16="http://schemas.microsoft.com/office/drawing/2014/main" id="{FDACF819-5B3F-4B29-BD5C-62D0216041EE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8039100" y="2091120"/>
                <a:ext cx="0" cy="4003675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4" name="Straight Connector 9">
                <a:extLst>
                  <a:ext uri="{FF2B5EF4-FFF2-40B4-BE49-F238E27FC236}">
                    <a16:creationId xmlns:a16="http://schemas.microsoft.com/office/drawing/2014/main" id="{24724D24-8374-4F5D-83E9-28435036120A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6934200" y="2091120"/>
                <a:ext cx="0" cy="4003675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5" name="Straight Connector 10">
                <a:extLst>
                  <a:ext uri="{FF2B5EF4-FFF2-40B4-BE49-F238E27FC236}">
                    <a16:creationId xmlns:a16="http://schemas.microsoft.com/office/drawing/2014/main" id="{8DF526F5-F58F-4397-910B-1334D04C4567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9148763" y="2091120"/>
                <a:ext cx="0" cy="4003675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6" name="Straight Connector 11">
                <a:extLst>
                  <a:ext uri="{FF2B5EF4-FFF2-40B4-BE49-F238E27FC236}">
                    <a16:creationId xmlns:a16="http://schemas.microsoft.com/office/drawing/2014/main" id="{885ED785-F448-4934-A064-D6D4CCE8B48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10252075" y="2091120"/>
                <a:ext cx="0" cy="4003675"/>
              </a:xfrm>
              <a:prstGeom prst="line">
                <a:avLst/>
              </a:prstGeom>
              <a:noFill/>
              <a:ln w="19050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7" name="Straight Connector 12">
                <a:extLst>
                  <a:ext uri="{FF2B5EF4-FFF2-40B4-BE49-F238E27FC236}">
                    <a16:creationId xmlns:a16="http://schemas.microsoft.com/office/drawing/2014/main" id="{22462E30-923A-4E91-9556-D69CFD5E5594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11355388" y="2091120"/>
                <a:ext cx="0" cy="4003675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8" name="Straight Connector 12">
                <a:extLst>
                  <a:ext uri="{FF2B5EF4-FFF2-40B4-BE49-F238E27FC236}">
                    <a16:creationId xmlns:a16="http://schemas.microsoft.com/office/drawing/2014/main" id="{D46AA691-A482-450D-8C7C-242078A6A24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1438275" y="2081595"/>
                <a:ext cx="0" cy="4003675"/>
              </a:xfrm>
              <a:prstGeom prst="line">
                <a:avLst/>
              </a:prstGeom>
              <a:noFill/>
              <a:ln w="3175" algn="ctr">
                <a:solidFill>
                  <a:srgbClr val="98A2AE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B4844BB1-8E87-44EF-B593-BE0E805A900C}"/>
                </a:ext>
              </a:extLst>
            </p:cNvPr>
            <p:cNvSpPr/>
            <p:nvPr/>
          </p:nvSpPr>
          <p:spPr>
            <a:xfrm>
              <a:off x="276227" y="978505"/>
              <a:ext cx="802481" cy="454819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txBody>
            <a:bodyPr lIns="54000" tIns="54000" rIns="54000" bIns="54000" anchor="ctr"/>
            <a:lstStyle/>
            <a:p>
              <a:pPr algn="ctr" defTabSz="685783">
                <a:defRPr/>
              </a:pPr>
              <a:r>
                <a:rPr lang="en-GB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2019</a:t>
              </a: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57126EE3-C5C7-4B1F-BEB0-AF830180B19F}"/>
                </a:ext>
              </a:extLst>
            </p:cNvPr>
            <p:cNvSpPr/>
            <p:nvPr/>
          </p:nvSpPr>
          <p:spPr>
            <a:xfrm>
              <a:off x="276227" y="1490472"/>
              <a:ext cx="783431" cy="456010"/>
            </a:xfrm>
            <a:prstGeom prst="rect">
              <a:avLst/>
            </a:prstGeom>
            <a:solidFill>
              <a:srgbClr val="4D5766">
                <a:lumMod val="75000"/>
              </a:srgbClr>
            </a:solidFill>
            <a:ln>
              <a:noFill/>
            </a:ln>
            <a:effectLst/>
          </p:spPr>
          <p:txBody>
            <a:bodyPr lIns="54000" tIns="54000" rIns="54000" bIns="54000" anchor="ctr"/>
            <a:lstStyle/>
            <a:p>
              <a:pPr algn="ctr" defTabSz="685783">
                <a:defRPr/>
              </a:pPr>
              <a:r>
                <a:rPr lang="en-GB" sz="11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Q4</a:t>
              </a:r>
            </a:p>
          </p:txBody>
        </p:sp>
        <p:sp>
          <p:nvSpPr>
            <p:cNvPr id="91" name="Rectangle: Rounded Corners 90">
              <a:extLst>
                <a:ext uri="{FF2B5EF4-FFF2-40B4-BE49-F238E27FC236}">
                  <a16:creationId xmlns:a16="http://schemas.microsoft.com/office/drawing/2014/main" id="{C598B3BD-4807-48D9-8A5B-20B204DA85BF}"/>
                </a:ext>
              </a:extLst>
            </p:cNvPr>
            <p:cNvSpPr/>
            <p:nvPr/>
          </p:nvSpPr>
          <p:spPr>
            <a:xfrm>
              <a:off x="726283" y="2025644"/>
              <a:ext cx="671511" cy="443080"/>
            </a:xfrm>
            <a:prstGeom prst="roundRect">
              <a:avLst/>
            </a:prstGeom>
            <a:solidFill>
              <a:srgbClr val="1E9657"/>
            </a:solidFill>
            <a:ln w="3175" cap="flat" cmpd="sng" algn="ctr">
              <a:noFill/>
              <a:prstDash val="solid"/>
            </a:ln>
            <a:effectLst/>
          </p:spPr>
          <p:txBody>
            <a:bodyPr lIns="40500" tIns="40500" rIns="40500" bIns="40500"/>
            <a:lstStyle/>
            <a:p>
              <a:pPr algn="ctr" defTabSz="514325">
                <a:defRPr/>
              </a:pPr>
              <a:r>
                <a:rPr lang="en-US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Rel-16 </a:t>
              </a:r>
              <a:br>
                <a:rPr lang="en-US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</a:br>
              <a:r>
                <a:rPr lang="en-US" sz="1000" u="sng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RAN1</a:t>
              </a:r>
              <a:r>
                <a:rPr lang="en-US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 freeze</a:t>
              </a:r>
            </a:p>
          </p:txBody>
        </p:sp>
        <p:sp>
          <p:nvSpPr>
            <p:cNvPr id="92" name="Rectangle: Rounded Corners 91">
              <a:extLst>
                <a:ext uri="{FF2B5EF4-FFF2-40B4-BE49-F238E27FC236}">
                  <a16:creationId xmlns:a16="http://schemas.microsoft.com/office/drawing/2014/main" id="{E18B1294-3C48-46EB-8F3A-BD11B3B0324E}"/>
                </a:ext>
              </a:extLst>
            </p:cNvPr>
            <p:cNvSpPr/>
            <p:nvPr/>
          </p:nvSpPr>
          <p:spPr>
            <a:xfrm>
              <a:off x="1503052" y="2126982"/>
              <a:ext cx="693653" cy="454819"/>
            </a:xfrm>
            <a:prstGeom prst="roundRect">
              <a:avLst/>
            </a:prstGeom>
            <a:solidFill>
              <a:srgbClr val="1E9657"/>
            </a:solidFill>
            <a:ln w="3175" cap="flat" cmpd="sng" algn="ctr">
              <a:noFill/>
              <a:prstDash val="solid"/>
            </a:ln>
            <a:effectLst/>
          </p:spPr>
          <p:txBody>
            <a:bodyPr lIns="40500" tIns="40500" rIns="40500" bIns="40500"/>
            <a:lstStyle/>
            <a:p>
              <a:pPr algn="ctr" defTabSz="514325">
                <a:defRPr/>
              </a:pPr>
              <a:r>
                <a:rPr lang="en-US" sz="10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Rel-16 stage-3  freeze </a:t>
              </a:r>
              <a:br>
                <a:rPr lang="en-US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</a:br>
              <a:endPara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93" name="Rectangle: Rounded Corners 92">
              <a:extLst>
                <a:ext uri="{FF2B5EF4-FFF2-40B4-BE49-F238E27FC236}">
                  <a16:creationId xmlns:a16="http://schemas.microsoft.com/office/drawing/2014/main" id="{8743D837-70E2-4B15-B273-B00710574252}"/>
                </a:ext>
              </a:extLst>
            </p:cNvPr>
            <p:cNvSpPr/>
            <p:nvPr/>
          </p:nvSpPr>
          <p:spPr>
            <a:xfrm>
              <a:off x="2328805" y="2300445"/>
              <a:ext cx="750862" cy="336870"/>
            </a:xfrm>
            <a:prstGeom prst="roundRect">
              <a:avLst/>
            </a:prstGeom>
            <a:solidFill>
              <a:srgbClr val="1E9657"/>
            </a:solidFill>
            <a:ln w="3175" cap="flat" cmpd="sng" algn="ctr">
              <a:noFill/>
              <a:prstDash val="solid"/>
            </a:ln>
            <a:effectLst/>
          </p:spPr>
          <p:txBody>
            <a:bodyPr lIns="40500" tIns="40500" rIns="40500" bIns="40500"/>
            <a:lstStyle/>
            <a:p>
              <a:pPr algn="ctr" defTabSz="514325">
                <a:defRPr/>
              </a:pPr>
              <a:r>
                <a:rPr lang="en-US" sz="10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Rel-16 ASN.1   freeze </a:t>
              </a:r>
              <a:br>
                <a:rPr lang="en-US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</a:br>
              <a:endPara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94" name="Rectangle: Rounded Corners 93">
              <a:extLst>
                <a:ext uri="{FF2B5EF4-FFF2-40B4-BE49-F238E27FC236}">
                  <a16:creationId xmlns:a16="http://schemas.microsoft.com/office/drawing/2014/main" id="{570CAA5E-66AD-40B7-90CF-A54CE50C9D14}"/>
                </a:ext>
              </a:extLst>
            </p:cNvPr>
            <p:cNvSpPr/>
            <p:nvPr/>
          </p:nvSpPr>
          <p:spPr>
            <a:xfrm>
              <a:off x="3166679" y="2337246"/>
              <a:ext cx="750862" cy="454819"/>
            </a:xfrm>
            <a:prstGeom prst="roundRect">
              <a:avLst/>
            </a:prstGeom>
            <a:solidFill>
              <a:srgbClr val="1E9657"/>
            </a:solidFill>
            <a:ln w="3175" cap="flat" cmpd="sng" algn="ctr">
              <a:noFill/>
              <a:prstDash val="solid"/>
            </a:ln>
            <a:effectLst/>
          </p:spPr>
          <p:txBody>
            <a:bodyPr lIns="40500" tIns="40500" rIns="40500" bIns="40500"/>
            <a:lstStyle/>
            <a:p>
              <a:pPr algn="ctr" defTabSz="514325">
                <a:defRPr/>
              </a:pPr>
              <a:r>
                <a:rPr lang="en-US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Rel-16 RAN4 </a:t>
              </a:r>
            </a:p>
            <a:p>
              <a:pPr algn="ctr" defTabSz="514325">
                <a:defRPr/>
              </a:pPr>
              <a:r>
                <a:rPr lang="en-US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performance completion  </a:t>
              </a:r>
              <a:br>
                <a:rPr lang="en-US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</a:br>
              <a:endPara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95" name="Rectangle: Rounded Corners 94">
              <a:extLst>
                <a:ext uri="{FF2B5EF4-FFF2-40B4-BE49-F238E27FC236}">
                  <a16:creationId xmlns:a16="http://schemas.microsoft.com/office/drawing/2014/main" id="{A3788083-D5E6-4F54-A0C7-E7B4C87D7E35}"/>
                </a:ext>
              </a:extLst>
            </p:cNvPr>
            <p:cNvSpPr/>
            <p:nvPr/>
          </p:nvSpPr>
          <p:spPr>
            <a:xfrm>
              <a:off x="614853" y="2965083"/>
              <a:ext cx="899635" cy="454819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noFill/>
              <a:prstDash val="solid"/>
            </a:ln>
            <a:effectLst/>
          </p:spPr>
          <p:txBody>
            <a:bodyPr lIns="40500" tIns="40500" rIns="40500" bIns="40500"/>
            <a:lstStyle/>
            <a:p>
              <a:pPr algn="ctr" defTabSz="514325">
                <a:defRPr/>
              </a:pPr>
              <a:r>
                <a:rPr lang="en-US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Rel-17 </a:t>
              </a:r>
              <a:br>
                <a:rPr lang="en-US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</a:br>
              <a:r>
                <a:rPr lang="en-US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RAN1,2,3 package approval</a:t>
              </a:r>
            </a:p>
          </p:txBody>
        </p:sp>
        <p:sp>
          <p:nvSpPr>
            <p:cNvPr id="96" name="Rectangle: Rounded Corners 95">
              <a:extLst>
                <a:ext uri="{FF2B5EF4-FFF2-40B4-BE49-F238E27FC236}">
                  <a16:creationId xmlns:a16="http://schemas.microsoft.com/office/drawing/2014/main" id="{FC7F4277-721B-446C-A587-EAA2BC53FE30}"/>
                </a:ext>
              </a:extLst>
            </p:cNvPr>
            <p:cNvSpPr/>
            <p:nvPr/>
          </p:nvSpPr>
          <p:spPr>
            <a:xfrm>
              <a:off x="2306627" y="3088500"/>
              <a:ext cx="742566" cy="454819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noFill/>
              <a:prstDash val="solid"/>
            </a:ln>
            <a:effectLst/>
          </p:spPr>
          <p:txBody>
            <a:bodyPr lIns="40500" tIns="40500" rIns="40500" bIns="40500"/>
            <a:lstStyle/>
            <a:p>
              <a:pPr algn="ctr" defTabSz="514325">
                <a:defRPr/>
              </a:pPr>
              <a:r>
                <a:rPr lang="en-US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Rel-17 </a:t>
              </a:r>
              <a:br>
                <a:rPr lang="en-US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</a:br>
              <a:r>
                <a:rPr lang="en-US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RAN4 package approval</a:t>
              </a:r>
            </a:p>
          </p:txBody>
        </p:sp>
        <p:sp>
          <p:nvSpPr>
            <p:cNvPr id="97" name="Rectangle: Rounded Corners 96">
              <a:extLst>
                <a:ext uri="{FF2B5EF4-FFF2-40B4-BE49-F238E27FC236}">
                  <a16:creationId xmlns:a16="http://schemas.microsoft.com/office/drawing/2014/main" id="{F6C25FD0-60E3-43F0-BFAB-721E97A5DC2F}"/>
                </a:ext>
              </a:extLst>
            </p:cNvPr>
            <p:cNvSpPr/>
            <p:nvPr/>
          </p:nvSpPr>
          <p:spPr>
            <a:xfrm>
              <a:off x="4851322" y="3272785"/>
              <a:ext cx="691514" cy="362945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noFill/>
              <a:prstDash val="solid"/>
            </a:ln>
            <a:effectLst/>
          </p:spPr>
          <p:txBody>
            <a:bodyPr lIns="40500" tIns="40500" rIns="40500" bIns="40500"/>
            <a:lstStyle/>
            <a:p>
              <a:pPr algn="ctr" defTabSz="514325">
                <a:defRPr/>
              </a:pPr>
              <a:r>
                <a:rPr lang="en-US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Rel-17 </a:t>
              </a:r>
              <a:br>
                <a:rPr lang="en-US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</a:br>
              <a:r>
                <a:rPr lang="en-US" sz="1000" u="sng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RAN1</a:t>
              </a:r>
              <a:r>
                <a:rPr lang="en-US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 freeze</a:t>
              </a:r>
            </a:p>
          </p:txBody>
        </p:sp>
        <p:sp>
          <p:nvSpPr>
            <p:cNvPr id="98" name="Rectangle: Rounded Corners 97">
              <a:extLst>
                <a:ext uri="{FF2B5EF4-FFF2-40B4-BE49-F238E27FC236}">
                  <a16:creationId xmlns:a16="http://schemas.microsoft.com/office/drawing/2014/main" id="{D1691D4C-502C-41C1-AFA9-2CD951EB63D4}"/>
                </a:ext>
              </a:extLst>
            </p:cNvPr>
            <p:cNvSpPr/>
            <p:nvPr/>
          </p:nvSpPr>
          <p:spPr>
            <a:xfrm>
              <a:off x="5604778" y="3307420"/>
              <a:ext cx="896045" cy="483707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noFill/>
              <a:prstDash val="solid"/>
            </a:ln>
            <a:effectLst/>
          </p:spPr>
          <p:txBody>
            <a:bodyPr lIns="40500" tIns="40500" rIns="40500" bIns="40500"/>
            <a:lstStyle/>
            <a:p>
              <a:pPr algn="ctr" defTabSz="514325">
                <a:defRPr/>
              </a:pPr>
              <a:r>
                <a:rPr lang="en-US" sz="10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Rel-17 stage-3  freeze RAN2/3/4(core) </a:t>
              </a:r>
              <a:br>
                <a:rPr lang="en-US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</a:br>
              <a:endPara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99" name="Rectangle: Rounded Corners 98">
              <a:extLst>
                <a:ext uri="{FF2B5EF4-FFF2-40B4-BE49-F238E27FC236}">
                  <a16:creationId xmlns:a16="http://schemas.microsoft.com/office/drawing/2014/main" id="{EDB5CAF4-30A0-45B1-9ED8-93A8D9369A4B}"/>
                </a:ext>
              </a:extLst>
            </p:cNvPr>
            <p:cNvSpPr/>
            <p:nvPr/>
          </p:nvSpPr>
          <p:spPr>
            <a:xfrm>
              <a:off x="6520231" y="3564242"/>
              <a:ext cx="819017" cy="328784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noFill/>
              <a:prstDash val="solid"/>
            </a:ln>
            <a:effectLst/>
          </p:spPr>
          <p:txBody>
            <a:bodyPr lIns="40500" tIns="40500" rIns="40500" bIns="40500"/>
            <a:lstStyle/>
            <a:p>
              <a:pPr algn="ctr" defTabSz="514325">
                <a:defRPr/>
              </a:pPr>
              <a:r>
                <a:rPr lang="en-US" sz="1000" b="1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Rel-17 ASN.1   freeze RAN 2/3 </a:t>
              </a:r>
              <a:br>
                <a:rPr lang="en-US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</a:br>
              <a:endPara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100" name="Rectangle: Rounded Corners 99">
              <a:extLst>
                <a:ext uri="{FF2B5EF4-FFF2-40B4-BE49-F238E27FC236}">
                  <a16:creationId xmlns:a16="http://schemas.microsoft.com/office/drawing/2014/main" id="{461B5640-B11E-458A-B607-D6855140EB32}"/>
                </a:ext>
              </a:extLst>
            </p:cNvPr>
            <p:cNvSpPr/>
            <p:nvPr/>
          </p:nvSpPr>
          <p:spPr>
            <a:xfrm>
              <a:off x="7365381" y="3554912"/>
              <a:ext cx="750862" cy="454819"/>
            </a:xfrm>
            <a:prstGeom prst="roundRect">
              <a:avLst/>
            </a:prstGeom>
            <a:solidFill>
              <a:srgbClr val="FF0000"/>
            </a:solidFill>
            <a:ln w="3175" cap="flat" cmpd="sng" algn="ctr">
              <a:noFill/>
              <a:prstDash val="solid"/>
            </a:ln>
            <a:effectLst/>
          </p:spPr>
          <p:txBody>
            <a:bodyPr lIns="40500" tIns="40500" rIns="40500" bIns="40500"/>
            <a:lstStyle/>
            <a:p>
              <a:pPr algn="ctr" defTabSz="514325">
                <a:defRPr/>
              </a:pPr>
              <a:r>
                <a:rPr lang="en-US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Rel-17 RAN4 </a:t>
              </a:r>
            </a:p>
            <a:p>
              <a:pPr algn="ctr" defTabSz="514325">
                <a:defRPr/>
              </a:pPr>
              <a:r>
                <a:rPr lang="en-US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performance completion  </a:t>
              </a:r>
              <a:br>
                <a:rPr lang="en-US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</a:br>
              <a:endPara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endParaRPr>
            </a:p>
          </p:txBody>
        </p:sp>
        <p:sp>
          <p:nvSpPr>
            <p:cNvPr id="101" name="Rectangle: Rounded Corners 100">
              <a:extLst>
                <a:ext uri="{FF2B5EF4-FFF2-40B4-BE49-F238E27FC236}">
                  <a16:creationId xmlns:a16="http://schemas.microsoft.com/office/drawing/2014/main" id="{60CB93AC-187C-4112-B744-DBA5950CFAD7}"/>
                </a:ext>
              </a:extLst>
            </p:cNvPr>
            <p:cNvSpPr/>
            <p:nvPr/>
          </p:nvSpPr>
          <p:spPr>
            <a:xfrm>
              <a:off x="4790361" y="4202741"/>
              <a:ext cx="899635" cy="454819"/>
            </a:xfrm>
            <a:prstGeom prst="roundRect">
              <a:avLst/>
            </a:prstGeom>
            <a:solidFill>
              <a:srgbClr val="C800BE"/>
            </a:solidFill>
            <a:ln w="3175" cap="flat" cmpd="sng" algn="ctr">
              <a:noFill/>
              <a:prstDash val="solid"/>
            </a:ln>
            <a:effectLst/>
          </p:spPr>
          <p:txBody>
            <a:bodyPr lIns="40500" tIns="40500" rIns="40500" bIns="40500"/>
            <a:lstStyle/>
            <a:p>
              <a:pPr algn="ctr" defTabSz="514325">
                <a:defRPr/>
              </a:pPr>
              <a:r>
                <a:rPr lang="en-US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Rel-18 </a:t>
              </a:r>
              <a:br>
                <a:rPr lang="en-US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</a:br>
              <a:r>
                <a:rPr lang="en-US" sz="1000" kern="0" dirty="0">
                  <a:solidFill>
                    <a:srgbClr val="FFFFFF"/>
                  </a:solidFill>
                  <a:latin typeface="Nokia Pure Text Light" panose="020B0403020202020204" pitchFamily="34" charset="0"/>
                  <a:ea typeface="Nokia Pure Text Light" panose="020B0403020202020204" pitchFamily="34" charset="0"/>
                </a:rPr>
                <a:t>RAN1,2,3 package approval (TBC)</a:t>
              </a:r>
            </a:p>
          </p:txBody>
        </p:sp>
        <p:sp>
          <p:nvSpPr>
            <p:cNvPr id="102" name="Rectangle: Rounded Corners 34">
              <a:extLst>
                <a:ext uri="{FF2B5EF4-FFF2-40B4-BE49-F238E27FC236}">
                  <a16:creationId xmlns:a16="http://schemas.microsoft.com/office/drawing/2014/main" id="{49F9EDCF-4129-465C-93D7-D46E8C35EC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4592" y="2925333"/>
              <a:ext cx="7632144" cy="1166743"/>
            </a:xfrm>
            <a:prstGeom prst="roundRect">
              <a:avLst>
                <a:gd name="adj" fmla="val 16667"/>
              </a:avLst>
            </a:prstGeom>
            <a:noFill/>
            <a:ln w="1905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000">
                <a:latin typeface="Arial" panose="020B0604020202020204" pitchFamily="34" charset="0"/>
              </a:endParaRP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E8604ED5-9EDC-4987-8864-288B608B5186}"/>
                </a:ext>
              </a:extLst>
            </p:cNvPr>
            <p:cNvSpPr txBox="1"/>
            <p:nvPr/>
          </p:nvSpPr>
          <p:spPr>
            <a:xfrm>
              <a:off x="651903" y="3785164"/>
              <a:ext cx="1947500" cy="3105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>
                  <a:solidFill>
                    <a:srgbClr val="FF0000"/>
                  </a:solidFill>
                </a:rPr>
                <a:t>Release 17 timeline</a:t>
              </a:r>
            </a:p>
          </p:txBody>
        </p:sp>
        <p:sp>
          <p:nvSpPr>
            <p:cNvPr id="104" name="Rectangle: Rounded Corners 34">
              <a:extLst>
                <a:ext uri="{FF2B5EF4-FFF2-40B4-BE49-F238E27FC236}">
                  <a16:creationId xmlns:a16="http://schemas.microsoft.com/office/drawing/2014/main" id="{B56E94D2-E868-47BD-90C6-EC91336868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4592" y="1988379"/>
              <a:ext cx="3599611" cy="885100"/>
            </a:xfrm>
            <a:prstGeom prst="roundRect">
              <a:avLst>
                <a:gd name="adj" fmla="val 16667"/>
              </a:avLst>
            </a:prstGeom>
            <a:noFill/>
            <a:ln w="19050" algn="ctr">
              <a:solidFill>
                <a:srgbClr val="1E965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000">
                <a:latin typeface="Arial" panose="020B0604020202020204" pitchFamily="34" charset="0"/>
              </a:endParaRP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EA021924-F419-43E7-912A-24E46643A299}"/>
                </a:ext>
              </a:extLst>
            </p:cNvPr>
            <p:cNvSpPr txBox="1"/>
            <p:nvPr/>
          </p:nvSpPr>
          <p:spPr>
            <a:xfrm>
              <a:off x="651903" y="2626244"/>
              <a:ext cx="2229909" cy="3105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>
                  <a:solidFill>
                    <a:srgbClr val="1E9657"/>
                  </a:solidFill>
                </a:rPr>
                <a:t>Release 16 completion</a:t>
              </a:r>
            </a:p>
          </p:txBody>
        </p:sp>
        <p:cxnSp>
          <p:nvCxnSpPr>
            <p:cNvPr id="106" name="Connector: Elbow 105">
              <a:extLst>
                <a:ext uri="{FF2B5EF4-FFF2-40B4-BE49-F238E27FC236}">
                  <a16:creationId xmlns:a16="http://schemas.microsoft.com/office/drawing/2014/main" id="{B0B97CAA-7989-430C-94DB-0F523AD2BA9B}"/>
                </a:ext>
              </a:extLst>
            </p:cNvPr>
            <p:cNvCxnSpPr>
              <a:cxnSpLocks/>
              <a:stCxn id="104" idx="3"/>
              <a:endCxn id="102" idx="3"/>
            </p:cNvCxnSpPr>
            <p:nvPr/>
          </p:nvCxnSpPr>
          <p:spPr bwMode="auto">
            <a:xfrm>
              <a:off x="4134203" y="2430928"/>
              <a:ext cx="4032533" cy="1077776"/>
            </a:xfrm>
            <a:prstGeom prst="bentConnector3">
              <a:avLst>
                <a:gd name="adj1" fmla="val 104252"/>
              </a:avLst>
            </a:prstGeom>
            <a:solidFill>
              <a:schemeClr val="accent1"/>
            </a:solidFill>
            <a:ln w="22225" cap="flat" cmpd="sng" algn="ctr">
              <a:solidFill>
                <a:srgbClr val="FF0000"/>
              </a:solidFill>
              <a:prstDash val="solid"/>
              <a:round/>
              <a:headEnd type="stealth" w="lg" len="lg"/>
              <a:tailEnd type="stealth" w="lg" len="lg"/>
            </a:ln>
            <a:effectLst/>
          </p:spPr>
        </p:cxn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17D7A22B-CE6C-4075-83C3-9D6C3DC2DB51}"/>
                </a:ext>
              </a:extLst>
            </p:cNvPr>
            <p:cNvSpPr txBox="1"/>
            <p:nvPr/>
          </p:nvSpPr>
          <p:spPr>
            <a:xfrm>
              <a:off x="5638024" y="2158513"/>
              <a:ext cx="2354169" cy="31056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1800" dirty="0">
                  <a:solidFill>
                    <a:srgbClr val="FF0000"/>
                  </a:solidFill>
                </a:rPr>
                <a:t>15-month release length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64574303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8ABD3F-81B6-4BC4-B6B9-FD7355E2D2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0554" y="2395064"/>
            <a:ext cx="3821373" cy="1033936"/>
          </a:xfrm>
        </p:spPr>
        <p:txBody>
          <a:bodyPr/>
          <a:lstStyle/>
          <a:p>
            <a:r>
              <a:rPr lang="sv-SE" sz="4400" b="1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256117263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altLang="en-US" sz="4400" dirty="0"/>
              <a:t>Outline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1136485" y="1371600"/>
            <a:ext cx="8477415" cy="4914900"/>
          </a:xfrm>
        </p:spPr>
        <p:txBody>
          <a:bodyPr/>
          <a:lstStyle/>
          <a:p>
            <a:pPr>
              <a:defRPr/>
            </a:pPr>
            <a:r>
              <a:rPr lang="en-US" altLang="en-US" sz="1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SA2 Specific Issues</a:t>
            </a:r>
          </a:p>
          <a:p>
            <a:pPr lvl="1">
              <a:defRPr/>
            </a:pPr>
            <a:r>
              <a:rPr lang="en-US" altLang="en-US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Rel-17 Work Planning/Prioritization</a:t>
            </a:r>
          </a:p>
          <a:p>
            <a:pPr lvl="1">
              <a:defRPr/>
            </a:pPr>
            <a:r>
              <a:rPr lang="en-US" altLang="en-US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Prioritized Rel-17 List</a:t>
            </a:r>
          </a:p>
          <a:p>
            <a:pPr lvl="1" eaLnBrk="1" hangingPunct="1">
              <a:defRPr/>
            </a:pPr>
            <a:r>
              <a:rPr lang="en-US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Work Task Papers with endorsed TUs</a:t>
            </a:r>
          </a:p>
          <a:p>
            <a:pPr eaLnBrk="1" hangingPunct="1">
              <a:defRPr/>
            </a:pPr>
            <a:r>
              <a:rPr lang="en-GB" sz="1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CRs returned back to SA2</a:t>
            </a:r>
          </a:p>
          <a:p>
            <a:pPr eaLnBrk="1" hangingPunct="1">
              <a:defRPr/>
            </a:pPr>
            <a:r>
              <a:rPr lang="en-GB" sz="1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List of approved TR/TS</a:t>
            </a:r>
          </a:p>
          <a:p>
            <a:pPr eaLnBrk="1" hangingPunct="1">
              <a:defRPr/>
            </a:pPr>
            <a:r>
              <a:rPr lang="en-GB" sz="1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Rel-17 work/study items</a:t>
            </a:r>
          </a:p>
          <a:p>
            <a:pPr eaLnBrk="1" hangingPunct="1">
              <a:defRPr/>
            </a:pPr>
            <a:r>
              <a:rPr lang="en-GB" sz="1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Current SA/CT Schedule overview</a:t>
            </a:r>
          </a:p>
          <a:p>
            <a:pPr eaLnBrk="1" hangingPunct="1">
              <a:defRPr/>
            </a:pPr>
            <a:r>
              <a:rPr lang="en-GB" sz="1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Current RAN Schedule overview</a:t>
            </a:r>
          </a:p>
          <a:p>
            <a:pPr marL="0" indent="0" eaLnBrk="1" hangingPunct="1">
              <a:buNone/>
              <a:defRPr/>
            </a:pPr>
            <a:endParaRPr lang="en-GB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1390875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1"/>
          </p:nvPr>
        </p:nvSpPr>
        <p:spPr>
          <a:xfrm>
            <a:off x="614399" y="1563415"/>
            <a:ext cx="11005172" cy="45720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450"/>
              </a:spcAft>
              <a:tabLst>
                <a:tab pos="267891" algn="l"/>
              </a:tabLst>
              <a:defRPr/>
            </a:pPr>
            <a:r>
              <a:rPr lang="en-US" sz="3200" dirty="0"/>
              <a:t>Outcome of Prioritization is as follows (see </a:t>
            </a:r>
            <a:r>
              <a:rPr lang="en-US" sz="3200" u="sng" dirty="0">
                <a:hlinkClick r:id="rId2"/>
              </a:rPr>
              <a:t>SP-191381</a:t>
            </a:r>
            <a:r>
              <a:rPr lang="en-US" sz="3200" dirty="0"/>
              <a:t> for more details): 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tabLst>
                <a:tab pos="267891" algn="l"/>
              </a:tabLst>
              <a:defRPr/>
            </a:pPr>
            <a:r>
              <a:rPr lang="en-US" sz="2400" dirty="0"/>
              <a:t>SA2 will target to finish Rel-17 stage-2 work by Sep 2020.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tabLst>
                <a:tab pos="267891" algn="l"/>
              </a:tabLst>
              <a:defRPr/>
            </a:pPr>
            <a:r>
              <a:rPr lang="en-US" sz="2400" dirty="0"/>
              <a:t>4 additional study items from IN* bucket (i.e. </a:t>
            </a:r>
            <a:r>
              <a:rPr lang="en-US" sz="2400" dirty="0" err="1"/>
              <a:t>FS_eATSSS</a:t>
            </a:r>
            <a:r>
              <a:rPr lang="en-US" sz="2400" dirty="0"/>
              <a:t>, FS_eLCS_ph2, FS_ID_UAS-SA2, FS_MPS2) were prioritized for Rel-17.</a:t>
            </a:r>
          </a:p>
          <a:p>
            <a:pPr marL="609600" lvl="1" indent="0">
              <a:spcBef>
                <a:spcPts val="0"/>
              </a:spcBef>
              <a:spcAft>
                <a:spcPts val="450"/>
              </a:spcAft>
              <a:buNone/>
              <a:tabLst>
                <a:tab pos="267891" algn="l"/>
              </a:tabLst>
              <a:defRPr/>
            </a:pPr>
            <a:endParaRPr lang="en-US" sz="2400" dirty="0"/>
          </a:p>
          <a:p>
            <a:pPr marL="0" indent="0">
              <a:buNone/>
            </a:pPr>
            <a:endParaRPr lang="en-GB" sz="1867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14399" y="438378"/>
            <a:ext cx="9593225" cy="550016"/>
          </a:xfrm>
        </p:spPr>
        <p:txBody>
          <a:bodyPr/>
          <a:lstStyle/>
          <a:p>
            <a:r>
              <a:rPr lang="en-US" sz="4400" dirty="0"/>
              <a:t>Rel-17 Work planning/Prioritization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B7D6025-75AC-4E77-BBF3-EEC50D0FA14C}" type="slidenum">
              <a:rPr lang="de-DE" smtClean="0">
                <a:solidFill>
                  <a:srgbClr val="FFFFFF"/>
                </a:solidFill>
              </a:rPr>
              <a:pPr/>
              <a:t>3</a:t>
            </a:fld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INTEL CONFIDENTIAL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41760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14401" y="256675"/>
            <a:ext cx="9593225" cy="550016"/>
          </a:xfrm>
        </p:spPr>
        <p:txBody>
          <a:bodyPr/>
          <a:lstStyle/>
          <a:p>
            <a:r>
              <a:rPr lang="fr-FR" sz="4400" dirty="0" err="1"/>
              <a:t>Prioritized</a:t>
            </a:r>
            <a:r>
              <a:rPr lang="fr-FR" sz="4400" dirty="0"/>
              <a:t> Rel-17 List </a:t>
            </a:r>
            <a:endParaRPr lang="en-US" sz="4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B7D6025-75AC-4E77-BBF3-EEC50D0FA14C}" type="slidenum">
              <a:rPr lang="de-DE" smtClean="0">
                <a:solidFill>
                  <a:srgbClr val="FFFFFF"/>
                </a:solidFill>
              </a:rPr>
              <a:pPr/>
              <a:t>4</a:t>
            </a:fld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INTEL CONFIDENTIAL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69B6180-2019-4888-9F54-95D24BC5CAA9}"/>
              </a:ext>
            </a:extLst>
          </p:cNvPr>
          <p:cNvSpPr txBox="1">
            <a:spLocks/>
          </p:cNvSpPr>
          <p:nvPr/>
        </p:nvSpPr>
        <p:spPr bwMode="auto">
          <a:xfrm>
            <a:off x="9665829" y="5830028"/>
            <a:ext cx="1733025" cy="376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en-US" sz="1600" b="1" kern="0" dirty="0"/>
              <a:t>Source</a:t>
            </a:r>
            <a:r>
              <a:rPr lang="en-US" altLang="en-US" sz="1600" kern="0" dirty="0"/>
              <a:t>: SP-191381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4BA6BC2-BB5D-40AF-BED2-31D121057F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2084946"/>
              </p:ext>
            </p:extLst>
          </p:nvPr>
        </p:nvGraphicFramePr>
        <p:xfrm>
          <a:off x="1176006" y="1673318"/>
          <a:ext cx="10025394" cy="40599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52575">
                  <a:extLst>
                    <a:ext uri="{9D8B030D-6E8A-4147-A177-3AD203B41FA5}">
                      <a16:colId xmlns:a16="http://schemas.microsoft.com/office/drawing/2014/main" val="1374747775"/>
                    </a:ext>
                  </a:extLst>
                </a:gridCol>
                <a:gridCol w="7244094">
                  <a:extLst>
                    <a:ext uri="{9D8B030D-6E8A-4147-A177-3AD203B41FA5}">
                      <a16:colId xmlns:a16="http://schemas.microsoft.com/office/drawing/2014/main" val="1025239430"/>
                    </a:ext>
                  </a:extLst>
                </a:gridCol>
                <a:gridCol w="1228725">
                  <a:extLst>
                    <a:ext uri="{9D8B030D-6E8A-4147-A177-3AD203B41FA5}">
                      <a16:colId xmlns:a16="http://schemas.microsoft.com/office/drawing/2014/main" val="1388567218"/>
                    </a:ext>
                  </a:extLst>
                </a:gridCol>
              </a:tblGrid>
              <a:tr h="17145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WID</a:t>
                      </a:r>
                    </a:p>
                  </a:txBody>
                  <a:tcPr marL="9525" marR="9525" marT="18288" marB="18288" anchor="b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Title</a:t>
                      </a:r>
                    </a:p>
                  </a:txBody>
                  <a:tcPr marL="9525" marR="9525" marT="18288" marB="18288" anchor="b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Category</a:t>
                      </a:r>
                    </a:p>
                  </a:txBody>
                  <a:tcPr marL="9525" marR="9525" marT="18288" marB="18288" anchor="b"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4651359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FS_5GSAT_ARCH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Study on architecture aspects for using satellite access in 5G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</a:t>
                      </a:r>
                    </a:p>
                  </a:txBody>
                  <a:tcPr marL="9525" marR="9525" marT="18288" marB="18288" anchor="b"/>
                </a:tc>
                <a:extLst>
                  <a:ext uri="{0D108BD9-81ED-4DB2-BD59-A6C34878D82A}">
                    <a16:rowId xmlns:a16="http://schemas.microsoft.com/office/drawing/2014/main" val="2109357012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FS_eNA_ph2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Study on Enablers for Network Automation for 5G - phase 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</a:t>
                      </a:r>
                    </a:p>
                  </a:txBody>
                  <a:tcPr marL="9525" marR="9525" marT="18288" marB="18288" anchor="b"/>
                </a:tc>
                <a:extLst>
                  <a:ext uri="{0D108BD9-81ED-4DB2-BD59-A6C34878D82A}">
                    <a16:rowId xmlns:a16="http://schemas.microsoft.com/office/drawing/2014/main" val="3168849745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FS_eNPN 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Study on enhanced support of Non-Public Networks 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</a:t>
                      </a:r>
                    </a:p>
                  </a:txBody>
                  <a:tcPr marL="9525" marR="9525" marT="18288" marB="18288" anchor="b"/>
                </a:tc>
                <a:extLst>
                  <a:ext uri="{0D108BD9-81ED-4DB2-BD59-A6C34878D82A}">
                    <a16:rowId xmlns:a16="http://schemas.microsoft.com/office/drawing/2014/main" val="3202278781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FS_MUSIM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Study on system enablers for multi-USIM devices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</a:t>
                      </a:r>
                    </a:p>
                  </a:txBody>
                  <a:tcPr marL="9525" marR="9525" marT="18288" marB="18288" anchor="b"/>
                </a:tc>
                <a:extLst>
                  <a:ext uri="{0D108BD9-81ED-4DB2-BD59-A6C34878D82A}">
                    <a16:rowId xmlns:a16="http://schemas.microsoft.com/office/drawing/2014/main" val="2050314888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FS_enh_EC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Study on enhancement of support for Edge Computing in 5GC 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</a:t>
                      </a:r>
                    </a:p>
                  </a:txBody>
                  <a:tcPr marL="9525" marR="9525" marT="18288" marB="18288" anchor="b"/>
                </a:tc>
                <a:extLst>
                  <a:ext uri="{0D108BD9-81ED-4DB2-BD59-A6C34878D82A}">
                    <a16:rowId xmlns:a16="http://schemas.microsoft.com/office/drawing/2014/main" val="3478002704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FS_5G_ProSe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Study on system enhancement for Proximity based Services in 5GS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</a:t>
                      </a:r>
                    </a:p>
                  </a:txBody>
                  <a:tcPr marL="9525" marR="9525" marT="18288" marB="18288" anchor="b"/>
                </a:tc>
                <a:extLst>
                  <a:ext uri="{0D108BD9-81ED-4DB2-BD59-A6C34878D82A}">
                    <a16:rowId xmlns:a16="http://schemas.microsoft.com/office/drawing/2014/main" val="229987184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FS_5MBS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Study on architectural enhancements for 5G multicast-broadcast services 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</a:t>
                      </a:r>
                    </a:p>
                  </a:txBody>
                  <a:tcPr marL="9525" marR="9525" marT="18288" marB="18288" anchor="b"/>
                </a:tc>
                <a:extLst>
                  <a:ext uri="{0D108BD9-81ED-4DB2-BD59-A6C34878D82A}">
                    <a16:rowId xmlns:a16="http://schemas.microsoft.com/office/drawing/2014/main" val="329396550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FS_eNS_ph2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Study on Enhancement of Network Slicing Phase 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</a:t>
                      </a:r>
                    </a:p>
                  </a:txBody>
                  <a:tcPr marL="9525" marR="9525" marT="18288" marB="18288" anchor="b"/>
                </a:tc>
                <a:extLst>
                  <a:ext uri="{0D108BD9-81ED-4DB2-BD59-A6C34878D82A}">
                    <a16:rowId xmlns:a16="http://schemas.microsoft.com/office/drawing/2014/main" val="356750727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FS_eV2XARC_ph2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Study on architecture enhancements for 3GPP support of advanced V2X services - Phase 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</a:t>
                      </a:r>
                    </a:p>
                  </a:txBody>
                  <a:tcPr marL="9525" marR="9525" marT="18288" marB="18288" anchor="b"/>
                </a:tc>
                <a:extLst>
                  <a:ext uri="{0D108BD9-81ED-4DB2-BD59-A6C34878D82A}">
                    <a16:rowId xmlns:a16="http://schemas.microsoft.com/office/drawing/2014/main" val="220949314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FS_IIoT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Study on enhanced support of Industrial IoT - TSC/URLLC enhancements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</a:t>
                      </a:r>
                    </a:p>
                  </a:txBody>
                  <a:tcPr marL="9525" marR="9525" marT="18288" marB="18288" anchor="b"/>
                </a:tc>
                <a:extLst>
                  <a:ext uri="{0D108BD9-81ED-4DB2-BD59-A6C34878D82A}">
                    <a16:rowId xmlns:a16="http://schemas.microsoft.com/office/drawing/2014/main" val="3045079327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5G_AIS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5G System Enhancement for Advanced Interactive Services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</a:t>
                      </a:r>
                    </a:p>
                  </a:txBody>
                  <a:tcPr marL="9525" marR="9525" marT="18288" marB="18288" anchor="b"/>
                </a:tc>
                <a:extLst>
                  <a:ext uri="{0D108BD9-81ED-4DB2-BD59-A6C34878D82A}">
                    <a16:rowId xmlns:a16="http://schemas.microsoft.com/office/drawing/2014/main" val="100715954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FS_eATSSS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Study Extended Access Traffic Steering, Switch and Splitting support in the 5G system architecture  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IN*</a:t>
                      </a:r>
                    </a:p>
                  </a:txBody>
                  <a:tcPr marL="9525" marR="9525" marT="18288" marB="18288" anchor="b"/>
                </a:tc>
                <a:extLst>
                  <a:ext uri="{0D108BD9-81ED-4DB2-BD59-A6C34878D82A}">
                    <a16:rowId xmlns:a16="http://schemas.microsoft.com/office/drawing/2014/main" val="231000582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FS_eLCS_ph2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Study on Enhancement to the 5GC LoCation Services - Phase 2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IN*</a:t>
                      </a:r>
                    </a:p>
                  </a:txBody>
                  <a:tcPr marL="9525" marR="9525" marT="18288" marB="18288" anchor="b"/>
                </a:tc>
                <a:extLst>
                  <a:ext uri="{0D108BD9-81ED-4DB2-BD59-A6C34878D82A}">
                    <a16:rowId xmlns:a16="http://schemas.microsoft.com/office/drawing/2014/main" val="65707900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</a:rPr>
                        <a:t>FS_ID_UAS-SA2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Study on supporting UAS Connectivity, Identification, and Tracking 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IN*</a:t>
                      </a:r>
                    </a:p>
                  </a:txBody>
                  <a:tcPr marL="9525" marR="9525" marT="18288" marB="18288" anchor="b"/>
                </a:tc>
                <a:extLst>
                  <a:ext uri="{0D108BD9-81ED-4DB2-BD59-A6C34878D82A}">
                    <a16:rowId xmlns:a16="http://schemas.microsoft.com/office/drawing/2014/main" val="2713748438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FS_MPS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Study on Multimedia Priority Service (MPS) Phase 2, Stage 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18288" marB="18288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IN*</a:t>
                      </a:r>
                    </a:p>
                  </a:txBody>
                  <a:tcPr marL="9525" marR="9525" marT="18288" marB="18288" anchor="b"/>
                </a:tc>
                <a:extLst>
                  <a:ext uri="{0D108BD9-81ED-4DB2-BD59-A6C34878D82A}">
                    <a16:rowId xmlns:a16="http://schemas.microsoft.com/office/drawing/2014/main" val="39869367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157507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76276" y="256675"/>
            <a:ext cx="9593225" cy="550016"/>
          </a:xfrm>
        </p:spPr>
        <p:txBody>
          <a:bodyPr/>
          <a:lstStyle/>
          <a:p>
            <a:r>
              <a:rPr lang="en-US" sz="4400" dirty="0"/>
              <a:t>Work Task Papers with endorsed TUs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B7D6025-75AC-4E77-BBF3-EEC50D0FA14C}" type="slidenum">
              <a:rPr lang="de-DE" smtClean="0">
                <a:solidFill>
                  <a:srgbClr val="FFFFFF"/>
                </a:solidFill>
              </a:rPr>
              <a:pPr/>
              <a:t>5</a:t>
            </a:fld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INTEL CONFIDENTIAL</a:t>
            </a:r>
            <a:endParaRPr lang="en-US" dirty="0">
              <a:solidFill>
                <a:srgbClr val="FFFFFF"/>
              </a:solidFill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320AFF1-7E72-4FD7-A6BB-F386954546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3909144"/>
              </p:ext>
            </p:extLst>
          </p:nvPr>
        </p:nvGraphicFramePr>
        <p:xfrm>
          <a:off x="876795" y="1567544"/>
          <a:ext cx="10438409" cy="420385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066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030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87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96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dirty="0">
                          <a:effectLst/>
                        </a:rPr>
                        <a:t>Study/Work Item Code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dirty="0">
                          <a:effectLst/>
                        </a:rPr>
                        <a:t>Title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dirty="0">
                          <a:effectLst/>
                        </a:rPr>
                        <a:t>Work Task document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12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</a:rPr>
                        <a:t>5GSAT_ARCH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</a:rPr>
                        <a:t>Architecture aspects for using satellite access in 5G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u="sng" dirty="0">
                          <a:effectLst/>
                          <a:hlinkClick r:id="rId3"/>
                        </a:rPr>
                        <a:t>SP-191325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59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</a:rPr>
                        <a:t>FS_eNA_ph2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</a:rPr>
                        <a:t>Study on Enablers for Network Automation for 5G - phase 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u="sng" dirty="0">
                          <a:effectLst/>
                          <a:hlinkClick r:id="rId4"/>
                        </a:rPr>
                        <a:t>SP-191374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9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 err="1">
                          <a:effectLst/>
                        </a:rPr>
                        <a:t>FS_eNPN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</a:rPr>
                        <a:t>Study on enhanced support of Non-Public Networks 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u="sng" dirty="0">
                          <a:effectLst/>
                          <a:hlinkClick r:id="rId5"/>
                        </a:rPr>
                        <a:t>SP-191376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59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</a:rPr>
                        <a:t>FS_MUSIM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</a:rPr>
                        <a:t>Study on system enablers for multi-USIM devices 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u="sng" dirty="0">
                          <a:effectLst/>
                          <a:hlinkClick r:id="rId6"/>
                        </a:rPr>
                        <a:t>SP-191353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59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 err="1">
                          <a:effectLst/>
                        </a:rPr>
                        <a:t>FS_enh_EC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</a:rPr>
                        <a:t>Study on enhancement of support for Edge Computing in 5GC 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u="sng" dirty="0">
                          <a:effectLst/>
                          <a:hlinkClick r:id="rId7"/>
                        </a:rPr>
                        <a:t>SP-191375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59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</a:rPr>
                        <a:t>FS_5G_ProSe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</a:rPr>
                        <a:t>Study on system enhancement for Proximity based Services in 5GS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u="sng" dirty="0">
                          <a:effectLst/>
                          <a:hlinkClick r:id="rId8"/>
                        </a:rPr>
                        <a:t>SP-191371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59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</a:rPr>
                        <a:t>FS_5MBS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</a:rPr>
                        <a:t>Study on architectural enhancements for 5G multicast-broadcast services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u="sng" dirty="0">
                          <a:effectLst/>
                          <a:hlinkClick r:id="rId9"/>
                        </a:rPr>
                        <a:t>SP-191373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59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</a:rPr>
                        <a:t>FS_eNS_ph2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</a:rPr>
                        <a:t>Study on Enhancement of Network Slicing Phase 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u="sng" dirty="0">
                          <a:effectLst/>
                          <a:hlinkClick r:id="rId10"/>
                        </a:rPr>
                        <a:t>SP-191342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59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</a:rPr>
                        <a:t>FS_eV2XARC_ph2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</a:rPr>
                        <a:t>Study on architecture enhancements for 3GPP support of advanced V2X services - Phase 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u="sng" dirty="0">
                          <a:effectLst/>
                          <a:hlinkClick r:id="rId11"/>
                        </a:rPr>
                        <a:t>SP-191309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59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 err="1">
                          <a:effectLst/>
                        </a:rPr>
                        <a:t>FS_IIoT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</a:rPr>
                        <a:t>Study on enhanced support of Industrial </a:t>
                      </a:r>
                      <a:r>
                        <a:rPr lang="en-US" sz="1400" dirty="0" err="1">
                          <a:effectLst/>
                        </a:rPr>
                        <a:t>IoT</a:t>
                      </a:r>
                      <a:r>
                        <a:rPr lang="en-US" sz="1400" dirty="0">
                          <a:effectLst/>
                        </a:rPr>
                        <a:t> - TSC/URLLC enhancements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u="sng" dirty="0">
                          <a:effectLst/>
                          <a:hlinkClick r:id="rId12"/>
                        </a:rPr>
                        <a:t>SP-191352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59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</a:rPr>
                        <a:t>5G_AIS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</a:rPr>
                        <a:t>5G System Enhancement for Advanced Interactive Services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u="sng" dirty="0">
                          <a:effectLst/>
                          <a:hlinkClick r:id="rId13"/>
                        </a:rPr>
                        <a:t>SP-191308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59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 err="1">
                          <a:effectLst/>
                        </a:rPr>
                        <a:t>FS_eATSSS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</a:rPr>
                        <a:t>Study Extended Access Traffic Steering, Switch and Splitting support in the 5G system architecture 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u="sng" dirty="0">
                          <a:effectLst/>
                          <a:hlinkClick r:id="rId14"/>
                        </a:rPr>
                        <a:t>SP-191315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59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</a:rPr>
                        <a:t>FS_eLCS_ph2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</a:rPr>
                        <a:t>Study on Enhancement to the 5GC LoCation Services - Phase 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u="sng" dirty="0">
                          <a:effectLst/>
                          <a:hlinkClick r:id="rId15"/>
                        </a:rPr>
                        <a:t>SP-191370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59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</a:rPr>
                        <a:t>FS_ID_UAS-SA2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</a:rPr>
                        <a:t>Study on supporting UAS Connectivity, Identification, and Tracking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u="sng" dirty="0">
                          <a:effectLst/>
                          <a:hlinkClick r:id="rId16"/>
                        </a:rPr>
                        <a:t>SP-191358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59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</a:rPr>
                        <a:t>FS_MPS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</a:rPr>
                        <a:t>Study on Multimedia Priority Service (MPS) Phase 2, Stage 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89" marR="7989" marT="7989" marB="7989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u="sng" dirty="0">
                          <a:effectLst/>
                          <a:hlinkClick r:id="rId17"/>
                        </a:rPr>
                        <a:t>SP-191314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9915582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1"/>
          </p:nvPr>
        </p:nvSpPr>
        <p:spPr>
          <a:xfrm>
            <a:off x="614399" y="1612232"/>
            <a:ext cx="10815601" cy="4338821"/>
          </a:xfrm>
        </p:spPr>
        <p:txBody>
          <a:bodyPr>
            <a:normAutofit/>
          </a:bodyPr>
          <a:lstStyle/>
          <a:p>
            <a:r>
              <a:rPr lang="en-US" sz="2800" dirty="0"/>
              <a:t>CR1848/23.501 (“Introduction of the Inter PLMN UP functionality in the architecture”) in SP-191090</a:t>
            </a:r>
          </a:p>
          <a:p>
            <a:r>
              <a:rPr lang="en-US" sz="2800" dirty="0"/>
              <a:t>CR1892/23.502 (“Registration with AMF </a:t>
            </a:r>
            <a:r>
              <a:rPr lang="en-US" sz="2800" dirty="0" err="1"/>
              <a:t>Rellocation</a:t>
            </a:r>
            <a:r>
              <a:rPr lang="en-US" sz="2800" dirty="0"/>
              <a:t>”) in SP-191058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41195" y="256675"/>
            <a:ext cx="9866432" cy="550016"/>
          </a:xfrm>
        </p:spPr>
        <p:txBody>
          <a:bodyPr/>
          <a:lstStyle/>
          <a:p>
            <a:r>
              <a:rPr lang="en-GB" sz="4400" dirty="0"/>
              <a:t>CRs returned back to SA2</a:t>
            </a:r>
            <a:endParaRPr lang="en-US" sz="4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B7D6025-75AC-4E77-BBF3-EEC50D0FA14C}" type="slidenum">
              <a:rPr lang="de-DE" smtClean="0">
                <a:solidFill>
                  <a:srgbClr val="FFFFFF"/>
                </a:solidFill>
              </a:rPr>
              <a:pPr/>
              <a:t>6</a:t>
            </a:fld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INTEL CONFIDENTIAL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830273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1"/>
          </p:nvPr>
        </p:nvSpPr>
        <p:spPr>
          <a:xfrm>
            <a:off x="614399" y="1612234"/>
            <a:ext cx="11005172" cy="3446654"/>
          </a:xfrm>
        </p:spPr>
        <p:txBody>
          <a:bodyPr>
            <a:normAutofit/>
          </a:bodyPr>
          <a:lstStyle/>
          <a:p>
            <a:pPr eaLnBrk="1" hangingPunct="1"/>
            <a:r>
              <a:rPr lang="de-DE" altLang="de-DE" dirty="0"/>
              <a:t>Following TR/TS were </a:t>
            </a:r>
            <a:r>
              <a:rPr lang="de-DE" altLang="de-DE" dirty="0">
                <a:solidFill>
                  <a:srgbClr val="FF3300"/>
                </a:solidFill>
              </a:rPr>
              <a:t>Approved</a:t>
            </a:r>
          </a:p>
          <a:p>
            <a:pPr lvl="1" eaLnBrk="1" hangingPunct="1"/>
            <a:r>
              <a:rPr lang="en-US" sz="2000" b="1" dirty="0"/>
              <a:t>SP-191094: </a:t>
            </a:r>
            <a:r>
              <a:rPr lang="en-US" sz="2000" dirty="0"/>
              <a:t>TR 23.794 </a:t>
            </a:r>
            <a:r>
              <a:rPr lang="en-US" altLang="zh-CN" sz="2000" dirty="0"/>
              <a:t>"</a:t>
            </a:r>
            <a:r>
              <a:rPr lang="en-US" sz="2000" dirty="0"/>
              <a:t>Study on Enhanced IMS to 5GC Integration</a:t>
            </a:r>
            <a:r>
              <a:rPr lang="en-US" altLang="zh-CN" sz="2000" dirty="0"/>
              <a:t>" </a:t>
            </a:r>
            <a:endParaRPr lang="en-US" sz="2000" dirty="0"/>
          </a:p>
          <a:p>
            <a:pPr lvl="1" eaLnBrk="1" hangingPunct="1"/>
            <a:r>
              <a:rPr lang="en-US" altLang="zh-CN" sz="2000" b="1" dirty="0"/>
              <a:t>SP-191095: </a:t>
            </a:r>
            <a:r>
              <a:rPr lang="en-US" altLang="zh-CN" sz="2000" dirty="0"/>
              <a:t>TR 23.737 "Study on architecture aspects for using satellite access in 5G" </a:t>
            </a:r>
          </a:p>
          <a:p>
            <a:pPr lvl="1"/>
            <a:endParaRPr lang="en-GB" sz="1600" dirty="0"/>
          </a:p>
          <a:p>
            <a:endParaRPr lang="en-GB" sz="1867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14401" y="256675"/>
            <a:ext cx="9593225" cy="550016"/>
          </a:xfrm>
        </p:spPr>
        <p:txBody>
          <a:bodyPr/>
          <a:lstStyle/>
          <a:p>
            <a:r>
              <a:rPr lang="en-GB" sz="4400" dirty="0"/>
              <a:t>List of approved TR/TS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B7D6025-75AC-4E77-BBF3-EEC50D0FA14C}" type="slidenum">
              <a:rPr lang="de-DE" smtClean="0">
                <a:solidFill>
                  <a:srgbClr val="FFFFFF"/>
                </a:solidFill>
              </a:rPr>
              <a:pPr/>
              <a:t>7</a:t>
            </a:fld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INTEL CONFIDENTIAL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401336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14401" y="256675"/>
            <a:ext cx="9593225" cy="550016"/>
          </a:xfrm>
        </p:spPr>
        <p:txBody>
          <a:bodyPr/>
          <a:lstStyle/>
          <a:p>
            <a:r>
              <a:rPr lang="en-GB" sz="4400" dirty="0"/>
              <a:t>Rel-17 Study/Work Items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B7D6025-75AC-4E77-BBF3-EEC50D0FA14C}" type="slidenum">
              <a:rPr lang="de-DE" smtClean="0">
                <a:solidFill>
                  <a:srgbClr val="FFFFFF"/>
                </a:solidFill>
              </a:rPr>
              <a:pPr/>
              <a:t>8</a:t>
            </a:fld>
            <a:endParaRPr lang="de-DE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INTEL CONFIDENTIAL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28938470-D1EE-4EFA-8AF8-97BD9A0D46CC}"/>
              </a:ext>
            </a:extLst>
          </p:cNvPr>
          <p:cNvSpPr txBox="1">
            <a:spLocks/>
          </p:cNvSpPr>
          <p:nvPr/>
        </p:nvSpPr>
        <p:spPr>
          <a:xfrm>
            <a:off x="158130" y="1326789"/>
            <a:ext cx="11005172" cy="685523"/>
          </a:xfrm>
        </p:spPr>
        <p:txBody>
          <a:bodyPr>
            <a:normAutofit fontScale="85000" lnSpcReduction="20000"/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609600" lvl="1" indent="0">
              <a:spcBef>
                <a:spcPts val="600"/>
              </a:spcBef>
              <a:buFontTx/>
              <a:buNone/>
            </a:pPr>
            <a:endParaRPr lang="en-GB" altLang="zh-CN" sz="1600" kern="0" dirty="0"/>
          </a:p>
          <a:p>
            <a:r>
              <a:rPr lang="en-GB" sz="3100" kern="0" dirty="0"/>
              <a:t>Following new/revised Rel-17 Study/Work items were </a:t>
            </a:r>
            <a:r>
              <a:rPr lang="en-GB" sz="3100" b="1" u="sng" kern="0" dirty="0"/>
              <a:t>approved</a:t>
            </a:r>
            <a:r>
              <a:rPr lang="en-GB" sz="3100" kern="0" dirty="0"/>
              <a:t>. </a:t>
            </a:r>
          </a:p>
          <a:p>
            <a:pPr lvl="1"/>
            <a:endParaRPr lang="en-GB" sz="1600" kern="0" dirty="0"/>
          </a:p>
          <a:p>
            <a:endParaRPr lang="en-GB" sz="1867" kern="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9F28FDA-4C3C-4678-81D9-D7FFCC7146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8493751"/>
              </p:ext>
            </p:extLst>
          </p:nvPr>
        </p:nvGraphicFramePr>
        <p:xfrm>
          <a:off x="916461" y="2401782"/>
          <a:ext cx="8254206" cy="25603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45886">
                  <a:extLst>
                    <a:ext uri="{9D8B030D-6E8A-4147-A177-3AD203B41FA5}">
                      <a16:colId xmlns:a16="http://schemas.microsoft.com/office/drawing/2014/main" val="3147996082"/>
                    </a:ext>
                  </a:extLst>
                </a:gridCol>
                <a:gridCol w="1117600">
                  <a:extLst>
                    <a:ext uri="{9D8B030D-6E8A-4147-A177-3AD203B41FA5}">
                      <a16:colId xmlns:a16="http://schemas.microsoft.com/office/drawing/2014/main" val="3129532351"/>
                    </a:ext>
                  </a:extLst>
                </a:gridCol>
                <a:gridCol w="1440873">
                  <a:extLst>
                    <a:ext uri="{9D8B030D-6E8A-4147-A177-3AD203B41FA5}">
                      <a16:colId xmlns:a16="http://schemas.microsoft.com/office/drawing/2014/main" val="67277315"/>
                    </a:ext>
                  </a:extLst>
                </a:gridCol>
                <a:gridCol w="4549847">
                  <a:extLst>
                    <a:ext uri="{9D8B030D-6E8A-4147-A177-3AD203B41FA5}">
                      <a16:colId xmlns:a16="http://schemas.microsoft.com/office/drawing/2014/main" val="21962098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SA-TD</a:t>
                      </a:r>
                      <a:endParaRPr lang="en-US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</a:rPr>
                        <a:t>Type</a:t>
                      </a:r>
                      <a:endParaRPr lang="en-US" sz="1400" b="1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>
                          <a:effectLst/>
                        </a:rPr>
                        <a:t>WI Code</a:t>
                      </a:r>
                      <a:endParaRPr lang="en-US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Title</a:t>
                      </a:r>
                      <a:endParaRPr lang="en-US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4935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360045" algn="l"/>
                          <a:tab pos="457200" algn="l"/>
                        </a:tabLs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SP-191096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360045" algn="l"/>
                          <a:tab pos="457200" algn="l"/>
                        </a:tabLs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SID REVISED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360045" algn="l"/>
                          <a:tab pos="457200" algn="l"/>
                        </a:tabLs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FS_5G_ProSe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360045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Study on System enhancement for Proximity based Services in 5GS</a:t>
                      </a: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:a16="http://schemas.microsoft.com/office/drawing/2014/main" val="34048867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360045" algn="l"/>
                          <a:tab pos="457200" algn="l"/>
                        </a:tabLs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SP-191097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360045" algn="l"/>
                          <a:tab pos="457200" algn="l"/>
                        </a:tabLs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SID REVISED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360045" algn="l"/>
                          <a:tab pos="457200" algn="l"/>
                        </a:tabLs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FS_5GLAN_enh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360045" algn="l"/>
                          <a:tab pos="457200" algn="l"/>
                        </a:tabLs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Study on enhancement of support for 5G LAN-type service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:a16="http://schemas.microsoft.com/office/drawing/2014/main" val="17747033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360045" algn="l"/>
                          <a:tab pos="457200" algn="l"/>
                        </a:tabLs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SP-191098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360045" algn="l"/>
                          <a:tab pos="457200" algn="l"/>
                        </a:tabLs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SID REVISED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360045" algn="l"/>
                          <a:tab pos="457200" algn="l"/>
                        </a:tabLst>
                      </a:pPr>
                      <a:r>
                        <a:rPr lang="en-GB" sz="14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FS_IIoT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360045" algn="l"/>
                          <a:tab pos="457200" algn="l"/>
                        </a:tabLs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Study on enhanced support of Industrial IoT - TSC/URLLC enhancements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:a16="http://schemas.microsoft.com/office/drawing/2014/main" val="26264710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360045" algn="l"/>
                          <a:tab pos="457200" algn="l"/>
                        </a:tabLs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SP-191099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360045" algn="l"/>
                          <a:tab pos="457200" algn="l"/>
                        </a:tabLs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SID REVISED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360045" algn="l"/>
                          <a:tab pos="457200" algn="l"/>
                        </a:tabLs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FS_MPS2_St2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360045" algn="l"/>
                          <a:tab pos="457200" algn="l"/>
                        </a:tabLs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Study on Multimedia Priority Service (MPS) Phase 2, Stage 2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:a16="http://schemas.microsoft.com/office/drawing/2014/main" val="26682414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360045" algn="l"/>
                          <a:tab pos="457200" algn="l"/>
                        </a:tabLs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SP-191100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360045" algn="l"/>
                          <a:tab pos="457200" algn="l"/>
                        </a:tabLs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SID REVISED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360045" algn="l"/>
                          <a:tab pos="457200" algn="l"/>
                        </a:tabLst>
                      </a:pPr>
                      <a:r>
                        <a:rPr lang="en-GB" sz="14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FS_eNPN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360045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Study on enhanced support of Non-Public Networks.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:a16="http://schemas.microsoft.com/office/drawing/2014/main" val="5521766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360045" algn="l"/>
                          <a:tab pos="457200" algn="l"/>
                        </a:tabLs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SP-191101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360045" algn="l"/>
                          <a:tab pos="457200" algn="l"/>
                        </a:tabLs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WID NEW</a:t>
                      </a: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360045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5GSAT_ARCH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360045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Integration of satellite systems in the 5G architecture.</a:t>
                      </a: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:a16="http://schemas.microsoft.com/office/drawing/2014/main" val="31668574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7279333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3BC34D2F-8C39-4A2F-83DD-85ED7202BD5B}"/>
              </a:ext>
            </a:extLst>
          </p:cNvPr>
          <p:cNvCxnSpPr/>
          <p:nvPr/>
        </p:nvCxnSpPr>
        <p:spPr>
          <a:xfrm flipH="1">
            <a:off x="2571750" y="2053412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BA405682-8281-4BAC-8C46-01C187AA025E}"/>
              </a:ext>
            </a:extLst>
          </p:cNvPr>
          <p:cNvCxnSpPr/>
          <p:nvPr/>
        </p:nvCxnSpPr>
        <p:spPr>
          <a:xfrm flipH="1">
            <a:off x="3562350" y="2053412"/>
            <a:ext cx="33338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D7A5CFAA-FE00-42D2-805D-54248342BFEE}"/>
              </a:ext>
            </a:extLst>
          </p:cNvPr>
          <p:cNvCxnSpPr/>
          <p:nvPr/>
        </p:nvCxnSpPr>
        <p:spPr>
          <a:xfrm flipH="1">
            <a:off x="4551363" y="2053412"/>
            <a:ext cx="33337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0EC8AD87-4289-42A9-A647-4C295C28029F}"/>
              </a:ext>
            </a:extLst>
          </p:cNvPr>
          <p:cNvCxnSpPr/>
          <p:nvPr/>
        </p:nvCxnSpPr>
        <p:spPr>
          <a:xfrm flipH="1">
            <a:off x="5540375" y="2053412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524E3377-D661-46CD-8F35-D1F361DD85ED}"/>
              </a:ext>
            </a:extLst>
          </p:cNvPr>
          <p:cNvCxnSpPr/>
          <p:nvPr/>
        </p:nvCxnSpPr>
        <p:spPr>
          <a:xfrm flipH="1">
            <a:off x="6529388" y="2053412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2A8EF512-FF60-41A2-8FF9-D0EAFA0C7A94}"/>
              </a:ext>
            </a:extLst>
          </p:cNvPr>
          <p:cNvCxnSpPr/>
          <p:nvPr/>
        </p:nvCxnSpPr>
        <p:spPr>
          <a:xfrm flipH="1">
            <a:off x="7518400" y="2053412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AAFD0216-1ADF-4877-A2C0-EDE5824BDA14}"/>
              </a:ext>
            </a:extLst>
          </p:cNvPr>
          <p:cNvCxnSpPr/>
          <p:nvPr/>
        </p:nvCxnSpPr>
        <p:spPr>
          <a:xfrm flipH="1">
            <a:off x="8507413" y="2053412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D4F953C5-18E0-4C2B-B24D-34594DB6B7B4}"/>
              </a:ext>
            </a:extLst>
          </p:cNvPr>
          <p:cNvCxnSpPr/>
          <p:nvPr/>
        </p:nvCxnSpPr>
        <p:spPr>
          <a:xfrm flipH="1">
            <a:off x="9531350" y="2053412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244B98EB-8068-4849-BCCC-35FDC4F33D49}"/>
              </a:ext>
            </a:extLst>
          </p:cNvPr>
          <p:cNvCxnSpPr/>
          <p:nvPr/>
        </p:nvCxnSpPr>
        <p:spPr>
          <a:xfrm flipH="1">
            <a:off x="10485438" y="2053412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03" name="Title 1">
            <a:extLst>
              <a:ext uri="{FF2B5EF4-FFF2-40B4-BE49-F238E27FC236}">
                <a16:creationId xmlns:a16="http://schemas.microsoft.com/office/drawing/2014/main" id="{ED202260-4FEC-490C-8680-4D82A94BFB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26" y="158750"/>
            <a:ext cx="9255029" cy="959625"/>
          </a:xfrm>
        </p:spPr>
        <p:txBody>
          <a:bodyPr/>
          <a:lstStyle/>
          <a:p>
            <a:r>
              <a:rPr lang="en-US" altLang="en-US" sz="4400" dirty="0"/>
              <a:t>Current Schedule Overview (SA/CT)</a:t>
            </a:r>
          </a:p>
        </p:txBody>
      </p:sp>
      <p:sp>
        <p:nvSpPr>
          <p:cNvPr id="8204" name="TextBox 7">
            <a:extLst>
              <a:ext uri="{FF2B5EF4-FFF2-40B4-BE49-F238E27FC236}">
                <a16:creationId xmlns:a16="http://schemas.microsoft.com/office/drawing/2014/main" id="{30B90D6E-D152-4C5E-BDB1-98295339D7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1700" y="1529537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SA#84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Q2/2019</a:t>
            </a:r>
          </a:p>
        </p:txBody>
      </p:sp>
      <p:sp>
        <p:nvSpPr>
          <p:cNvPr id="8205" name="TextBox 8">
            <a:extLst>
              <a:ext uri="{FF2B5EF4-FFF2-40B4-BE49-F238E27FC236}">
                <a16:creationId xmlns:a16="http://schemas.microsoft.com/office/drawing/2014/main" id="{003442B7-580C-4516-BE03-2FE5E043FD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3888" y="1529537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SA#85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Q3/2019</a:t>
            </a:r>
          </a:p>
        </p:txBody>
      </p:sp>
      <p:sp>
        <p:nvSpPr>
          <p:cNvPr id="8206" name="TextBox 9">
            <a:extLst>
              <a:ext uri="{FF2B5EF4-FFF2-40B4-BE49-F238E27FC236}">
                <a16:creationId xmlns:a16="http://schemas.microsoft.com/office/drawing/2014/main" id="{090234FD-8768-49E2-BF3E-2D3A97BF00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56075" y="1529537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SA#86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Q4/2019</a:t>
            </a:r>
          </a:p>
        </p:txBody>
      </p:sp>
      <p:sp>
        <p:nvSpPr>
          <p:cNvPr id="8207" name="TextBox 10">
            <a:extLst>
              <a:ext uri="{FF2B5EF4-FFF2-40B4-BE49-F238E27FC236}">
                <a16:creationId xmlns:a16="http://schemas.microsoft.com/office/drawing/2014/main" id="{B802BA0D-F8CE-4B37-9E7E-E542F262E6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8263" y="1529537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SA#87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Q1/2020</a:t>
            </a:r>
          </a:p>
        </p:txBody>
      </p:sp>
      <p:sp>
        <p:nvSpPr>
          <p:cNvPr id="8208" name="TextBox 11">
            <a:extLst>
              <a:ext uri="{FF2B5EF4-FFF2-40B4-BE49-F238E27FC236}">
                <a16:creationId xmlns:a16="http://schemas.microsoft.com/office/drawing/2014/main" id="{57BAF312-8205-4730-8EC4-CBDF1D0AE8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40450" y="1529537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SA#88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Q2/2020</a:t>
            </a:r>
          </a:p>
        </p:txBody>
      </p:sp>
      <p:sp>
        <p:nvSpPr>
          <p:cNvPr id="8209" name="TextBox 12">
            <a:extLst>
              <a:ext uri="{FF2B5EF4-FFF2-40B4-BE49-F238E27FC236}">
                <a16:creationId xmlns:a16="http://schemas.microsoft.com/office/drawing/2014/main" id="{2405ED53-88B8-437A-AB7E-41A56EC817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32638" y="1529537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SA#89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Q3/2020</a:t>
            </a:r>
          </a:p>
        </p:txBody>
      </p:sp>
      <p:sp>
        <p:nvSpPr>
          <p:cNvPr id="8210" name="TextBox 13">
            <a:extLst>
              <a:ext uri="{FF2B5EF4-FFF2-40B4-BE49-F238E27FC236}">
                <a16:creationId xmlns:a16="http://schemas.microsoft.com/office/drawing/2014/main" id="{ABB35BA3-9A6D-4298-9113-AD208ABA9A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23238" y="1529537"/>
            <a:ext cx="871537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SA#90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Q4/2020</a:t>
            </a:r>
          </a:p>
        </p:txBody>
      </p:sp>
      <p:sp>
        <p:nvSpPr>
          <p:cNvPr id="8211" name="TextBox 14">
            <a:extLst>
              <a:ext uri="{FF2B5EF4-FFF2-40B4-BE49-F238E27FC236}">
                <a16:creationId xmlns:a16="http://schemas.microsoft.com/office/drawing/2014/main" id="{5BF93B5D-83BA-4C68-8A8D-1C69564E0F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15425" y="1529537"/>
            <a:ext cx="871538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SA#91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Q1/2021</a:t>
            </a: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0FFD4A6F-6F2C-49A6-A28A-AA47BA06C83C}"/>
              </a:ext>
            </a:extLst>
          </p:cNvPr>
          <p:cNvSpPr/>
          <p:nvPr/>
        </p:nvSpPr>
        <p:spPr>
          <a:xfrm>
            <a:off x="2171700" y="2178825"/>
            <a:ext cx="825500" cy="80486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R16 stage 2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7AAC7BF1-FD53-45E8-84FB-E187F3CCC80D}"/>
              </a:ext>
            </a:extLst>
          </p:cNvPr>
          <p:cNvSpPr/>
          <p:nvPr/>
        </p:nvSpPr>
        <p:spPr>
          <a:xfrm>
            <a:off x="5148263" y="2178825"/>
            <a:ext cx="823912" cy="80486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R16 stage 3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A154747A-DC62-40BC-ADCB-E9DEC7478D26}"/>
              </a:ext>
            </a:extLst>
          </p:cNvPr>
          <p:cNvSpPr/>
          <p:nvPr/>
        </p:nvSpPr>
        <p:spPr>
          <a:xfrm>
            <a:off x="6140450" y="2178825"/>
            <a:ext cx="823913" cy="80486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R16 code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ACA831D3-1419-4C65-AF2F-470FD8565C5C}"/>
              </a:ext>
            </a:extLst>
          </p:cNvPr>
          <p:cNvSpPr/>
          <p:nvPr/>
        </p:nvSpPr>
        <p:spPr>
          <a:xfrm>
            <a:off x="4156075" y="4067950"/>
            <a:ext cx="825500" cy="80327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 stage 1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D16EDCB4-C722-4EF3-BB46-37C87911973E}"/>
              </a:ext>
            </a:extLst>
          </p:cNvPr>
          <p:cNvSpPr/>
          <p:nvPr/>
        </p:nvSpPr>
        <p:spPr>
          <a:xfrm>
            <a:off x="7124700" y="4067950"/>
            <a:ext cx="823913" cy="8032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 stage 2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1D2F82BC-0CFE-49F2-8729-87A9E2024BF5}"/>
              </a:ext>
            </a:extLst>
          </p:cNvPr>
          <p:cNvSpPr/>
          <p:nvPr/>
        </p:nvSpPr>
        <p:spPr>
          <a:xfrm>
            <a:off x="10074275" y="4067950"/>
            <a:ext cx="823913" cy="8032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 stage 3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01174AA3-6EAF-4B8F-B3B7-CDF256DC15D0}"/>
              </a:ext>
            </a:extLst>
          </p:cNvPr>
          <p:cNvSpPr/>
          <p:nvPr/>
        </p:nvSpPr>
        <p:spPr>
          <a:xfrm>
            <a:off x="3163888" y="4067950"/>
            <a:ext cx="825500" cy="80327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</a:t>
            </a:r>
          </a:p>
          <a:p>
            <a:pPr algn="ctr">
              <a:defRPr/>
            </a:pPr>
            <a:r>
              <a:rPr lang="en-US" sz="1200" dirty="0"/>
              <a:t>stage 1</a:t>
            </a:r>
          </a:p>
          <a:p>
            <a:pPr algn="ctr">
              <a:defRPr/>
            </a:pPr>
            <a:r>
              <a:rPr lang="en-US" sz="1200" dirty="0"/>
              <a:t>~80%</a:t>
            </a:r>
          </a:p>
        </p:txBody>
      </p:sp>
      <p:sp>
        <p:nvSpPr>
          <p:cNvPr id="8219" name="TextBox 27">
            <a:extLst>
              <a:ext uri="{FF2B5EF4-FFF2-40B4-BE49-F238E27FC236}">
                <a16:creationId xmlns:a16="http://schemas.microsoft.com/office/drawing/2014/main" id="{7DD08A72-6644-4816-8A31-D1C5A075C1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07613" y="1529537"/>
            <a:ext cx="871537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SA#92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Q2/2021</a:t>
            </a: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6C9AD48F-D2C6-4485-9931-D8D9D4BB0EAB}"/>
              </a:ext>
            </a:extLst>
          </p:cNvPr>
          <p:cNvSpPr/>
          <p:nvPr/>
        </p:nvSpPr>
        <p:spPr>
          <a:xfrm>
            <a:off x="3163888" y="3172600"/>
            <a:ext cx="825500" cy="803275"/>
          </a:xfrm>
          <a:prstGeom prst="roundRect">
            <a:avLst/>
          </a:prstGeom>
          <a:solidFill>
            <a:srgbClr val="FF66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RAN/SA</a:t>
            </a:r>
          </a:p>
          <a:p>
            <a:pPr algn="ctr">
              <a:defRPr/>
            </a:pPr>
            <a:r>
              <a:rPr lang="en-US" sz="1200" dirty="0"/>
              <a:t>Rel-17</a:t>
            </a:r>
          </a:p>
          <a:p>
            <a:pPr algn="ctr">
              <a:defRPr/>
            </a:pPr>
            <a:r>
              <a:rPr lang="en-US" sz="1200" dirty="0"/>
              <a:t>day</a:t>
            </a:r>
          </a:p>
        </p:txBody>
      </p:sp>
      <p:sp>
        <p:nvSpPr>
          <p:cNvPr id="30" name="Rounded Rectangle 29">
            <a:extLst>
              <a:ext uri="{FF2B5EF4-FFF2-40B4-BE49-F238E27FC236}">
                <a16:creationId xmlns:a16="http://schemas.microsoft.com/office/drawing/2014/main" id="{8CA4E4E3-1916-4C55-B9A3-8E7AB56BB106}"/>
              </a:ext>
            </a:extLst>
          </p:cNvPr>
          <p:cNvSpPr/>
          <p:nvPr/>
        </p:nvSpPr>
        <p:spPr>
          <a:xfrm>
            <a:off x="2171700" y="3172600"/>
            <a:ext cx="825500" cy="803275"/>
          </a:xfrm>
          <a:prstGeom prst="roundRect">
            <a:avLst/>
          </a:prstGeom>
          <a:solidFill>
            <a:srgbClr val="FF66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RAN</a:t>
            </a:r>
          </a:p>
          <a:p>
            <a:pPr algn="ctr">
              <a:defRPr/>
            </a:pPr>
            <a:r>
              <a:rPr lang="en-US" sz="1200" dirty="0"/>
              <a:t>Rel-17</a:t>
            </a:r>
          </a:p>
          <a:p>
            <a:pPr algn="ctr">
              <a:defRPr/>
            </a:pPr>
            <a:r>
              <a:rPr lang="en-US" sz="1200" dirty="0"/>
              <a:t>day</a:t>
            </a:r>
          </a:p>
        </p:txBody>
      </p:sp>
      <p:sp>
        <p:nvSpPr>
          <p:cNvPr id="8222" name="TextBox 19">
            <a:extLst>
              <a:ext uri="{FF2B5EF4-FFF2-40B4-BE49-F238E27FC236}">
                <a16:creationId xmlns:a16="http://schemas.microsoft.com/office/drawing/2014/main" id="{5D741657-1EA1-4BBC-B64E-94A1DD2A91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8" y="4131450"/>
            <a:ext cx="1755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rial" panose="020B0604020202020204" pitchFamily="34" charset="0"/>
              </a:rPr>
              <a:t>Rel-17 Schedule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rial" panose="020B0604020202020204" pitchFamily="34" charset="0"/>
              </a:rPr>
              <a:t>(preliminary)</a:t>
            </a:r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D4F38839-B79E-4285-A06C-9FCF01BE4753}"/>
              </a:ext>
            </a:extLst>
          </p:cNvPr>
          <p:cNvSpPr/>
          <p:nvPr/>
        </p:nvSpPr>
        <p:spPr>
          <a:xfrm>
            <a:off x="4156075" y="3172600"/>
            <a:ext cx="825500" cy="803275"/>
          </a:xfrm>
          <a:prstGeom prst="roundRect">
            <a:avLst/>
          </a:prstGeom>
          <a:solidFill>
            <a:srgbClr val="FF66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Rel-17</a:t>
            </a:r>
          </a:p>
          <a:p>
            <a:pPr algn="ctr">
              <a:defRPr/>
            </a:pPr>
            <a:r>
              <a:rPr lang="en-US" sz="1200" dirty="0"/>
              <a:t>timeline</a:t>
            </a:r>
          </a:p>
          <a:p>
            <a:pPr algn="ctr">
              <a:defRPr/>
            </a:pPr>
            <a:r>
              <a:rPr lang="en-US" sz="1200" dirty="0"/>
              <a:t>fix</a:t>
            </a:r>
          </a:p>
        </p:txBody>
      </p:sp>
      <p:sp>
        <p:nvSpPr>
          <p:cNvPr id="8224" name="TextBox 32">
            <a:extLst>
              <a:ext uri="{FF2B5EF4-FFF2-40B4-BE49-F238E27FC236}">
                <a16:creationId xmlns:a16="http://schemas.microsoft.com/office/drawing/2014/main" id="{98A7F14C-CC0C-4B93-88D2-6603E33D75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8" y="2339162"/>
            <a:ext cx="17557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Rel-16 Schedule </a:t>
            </a:r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16722792-D967-44A6-8680-BF62366C8EAA}"/>
              </a:ext>
            </a:extLst>
          </p:cNvPr>
          <p:cNvSpPr/>
          <p:nvPr/>
        </p:nvSpPr>
        <p:spPr>
          <a:xfrm>
            <a:off x="4391025" y="5128400"/>
            <a:ext cx="1392238" cy="80486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R18</a:t>
            </a:r>
          </a:p>
          <a:p>
            <a:pPr algn="ctr">
              <a:defRPr/>
            </a:pPr>
            <a:r>
              <a:rPr lang="en-US" sz="1200" dirty="0"/>
              <a:t>stage 1</a:t>
            </a:r>
          </a:p>
          <a:p>
            <a:pPr algn="ctr">
              <a:defRPr/>
            </a:pPr>
            <a:r>
              <a:rPr lang="en-US" sz="1200" dirty="0"/>
              <a:t>Initial input</a:t>
            </a:r>
          </a:p>
        </p:txBody>
      </p:sp>
      <p:sp>
        <p:nvSpPr>
          <p:cNvPr id="8226" name="TextBox 37">
            <a:extLst>
              <a:ext uri="{FF2B5EF4-FFF2-40B4-BE49-F238E27FC236}">
                <a16:creationId xmlns:a16="http://schemas.microsoft.com/office/drawing/2014/main" id="{CEC124DE-2A20-464E-B81C-5239EAD129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8" y="5244287"/>
            <a:ext cx="114141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Rel-18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(unknown)</a:t>
            </a:r>
          </a:p>
        </p:txBody>
      </p:sp>
      <p:cxnSp>
        <p:nvCxnSpPr>
          <p:cNvPr id="40" name="Curved Connector 39">
            <a:extLst>
              <a:ext uri="{FF2B5EF4-FFF2-40B4-BE49-F238E27FC236}">
                <a16:creationId xmlns:a16="http://schemas.microsoft.com/office/drawing/2014/main" id="{E1D0624D-A048-4358-B09C-92D6AD968599}"/>
              </a:ext>
            </a:extLst>
          </p:cNvPr>
          <p:cNvCxnSpPr>
            <a:stCxn id="32" idx="3"/>
            <a:endCxn id="25" idx="0"/>
          </p:cNvCxnSpPr>
          <p:nvPr/>
        </p:nvCxnSpPr>
        <p:spPr>
          <a:xfrm>
            <a:off x="4981575" y="3574237"/>
            <a:ext cx="2554288" cy="493713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urved Connector 54">
            <a:extLst>
              <a:ext uri="{FF2B5EF4-FFF2-40B4-BE49-F238E27FC236}">
                <a16:creationId xmlns:a16="http://schemas.microsoft.com/office/drawing/2014/main" id="{DD295DCA-A67C-43BC-A489-A5A741D177D8}"/>
              </a:ext>
            </a:extLst>
          </p:cNvPr>
          <p:cNvCxnSpPr>
            <a:stCxn id="32" idx="3"/>
            <a:endCxn id="26" idx="0"/>
          </p:cNvCxnSpPr>
          <p:nvPr/>
        </p:nvCxnSpPr>
        <p:spPr>
          <a:xfrm>
            <a:off x="4981575" y="3574237"/>
            <a:ext cx="5503863" cy="493713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urved Connector 57">
            <a:extLst>
              <a:ext uri="{FF2B5EF4-FFF2-40B4-BE49-F238E27FC236}">
                <a16:creationId xmlns:a16="http://schemas.microsoft.com/office/drawing/2014/main" id="{E5774952-91D1-4EF0-8661-DF805EF3D0D4}"/>
              </a:ext>
            </a:extLst>
          </p:cNvPr>
          <p:cNvCxnSpPr>
            <a:stCxn id="32" idx="3"/>
            <a:endCxn id="59" idx="0"/>
          </p:cNvCxnSpPr>
          <p:nvPr/>
        </p:nvCxnSpPr>
        <p:spPr>
          <a:xfrm>
            <a:off x="4981575" y="3574237"/>
            <a:ext cx="6456363" cy="493713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30" name="TextBox 61">
            <a:extLst>
              <a:ext uri="{FF2B5EF4-FFF2-40B4-BE49-F238E27FC236}">
                <a16:creationId xmlns:a16="http://schemas.microsoft.com/office/drawing/2014/main" id="{6230F13A-C6F6-4114-9777-EB5821E304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" y="3325000"/>
            <a:ext cx="169703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rial" panose="020B0604020202020204" pitchFamily="34" charset="0"/>
              </a:rPr>
              <a:t>Rel-17 Planning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946F87C-25BA-4D1D-B6A2-BEDC24CCDDB5}"/>
              </a:ext>
            </a:extLst>
          </p:cNvPr>
          <p:cNvSpPr txBox="1"/>
          <p:nvPr/>
        </p:nvSpPr>
        <p:spPr>
          <a:xfrm>
            <a:off x="2919413" y="2393137"/>
            <a:ext cx="1020762" cy="2762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200" dirty="0"/>
              <a:t>exceptions</a:t>
            </a:r>
            <a:endParaRPr lang="en-US" sz="2400" dirty="0"/>
          </a:p>
        </p:txBody>
      </p:sp>
      <p:sp>
        <p:nvSpPr>
          <p:cNvPr id="41" name="Rounded Rectangle 40">
            <a:extLst>
              <a:ext uri="{FF2B5EF4-FFF2-40B4-BE49-F238E27FC236}">
                <a16:creationId xmlns:a16="http://schemas.microsoft.com/office/drawing/2014/main" id="{808F794F-70D5-4EC6-BA85-47836703B16C}"/>
              </a:ext>
            </a:extLst>
          </p:cNvPr>
          <p:cNvSpPr/>
          <p:nvPr/>
        </p:nvSpPr>
        <p:spPr>
          <a:xfrm>
            <a:off x="1852613" y="4067950"/>
            <a:ext cx="1250950" cy="80327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start/ongoing:</a:t>
            </a:r>
          </a:p>
          <a:p>
            <a:pPr algn="ctr">
              <a:defRPr/>
            </a:pPr>
            <a:r>
              <a:rPr lang="en-US" sz="1200" dirty="0"/>
              <a:t>S1 normative</a:t>
            </a:r>
          </a:p>
          <a:p>
            <a:pPr algn="ctr">
              <a:defRPr/>
            </a:pPr>
            <a:r>
              <a:rPr lang="en-US" sz="1200" dirty="0"/>
              <a:t>S2 studies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903809CF-F758-43FC-95EA-DCE599CE1D7D}"/>
              </a:ext>
            </a:extLst>
          </p:cNvPr>
          <p:cNvCxnSpPr/>
          <p:nvPr/>
        </p:nvCxnSpPr>
        <p:spPr>
          <a:xfrm flipH="1">
            <a:off x="11498263" y="2053412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34" name="TextBox 27">
            <a:extLst>
              <a:ext uri="{FF2B5EF4-FFF2-40B4-BE49-F238E27FC236}">
                <a16:creationId xmlns:a16="http://schemas.microsoft.com/office/drawing/2014/main" id="{D4878579-03DB-4673-8AA1-D814D45C7C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20438" y="1529537"/>
            <a:ext cx="871537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SA#93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Q3/2021</a:t>
            </a: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id="{638481CC-F4DA-49C9-A7B0-BD15F9100B39}"/>
              </a:ext>
            </a:extLst>
          </p:cNvPr>
          <p:cNvSpPr/>
          <p:nvPr/>
        </p:nvSpPr>
        <p:spPr>
          <a:xfrm>
            <a:off x="11025188" y="4067950"/>
            <a:ext cx="825500" cy="8032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 code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667F89A1-6086-4D64-99A1-2B3E73F7BED5}"/>
              </a:ext>
            </a:extLst>
          </p:cNvPr>
          <p:cNvSpPr txBox="1">
            <a:spLocks/>
          </p:cNvSpPr>
          <p:nvPr/>
        </p:nvSpPr>
        <p:spPr bwMode="auto">
          <a:xfrm>
            <a:off x="9498013" y="5989027"/>
            <a:ext cx="2035175" cy="450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en-US" sz="1800" b="1" kern="0" dirty="0"/>
              <a:t>Source</a:t>
            </a:r>
            <a:r>
              <a:rPr lang="en-US" altLang="en-US" sz="1800" kern="0" dirty="0"/>
              <a:t>: SP-190676</a:t>
            </a:r>
          </a:p>
        </p:txBody>
      </p:sp>
      <p:sp>
        <p:nvSpPr>
          <p:cNvPr id="45" name="TextBox 2">
            <a:extLst>
              <a:ext uri="{FF2B5EF4-FFF2-40B4-BE49-F238E27FC236}">
                <a16:creationId xmlns:a16="http://schemas.microsoft.com/office/drawing/2014/main" id="{1060C3E5-DD73-4EB5-A8C9-5034E32AD8AA}"/>
              </a:ext>
            </a:extLst>
          </p:cNvPr>
          <p:cNvSpPr txBox="1">
            <a:spLocks noChangeArrowheads="1"/>
          </p:cNvSpPr>
          <p:nvPr/>
        </p:nvSpPr>
        <p:spPr bwMode="auto">
          <a:xfrm rot="-1208279">
            <a:off x="3195929" y="1215001"/>
            <a:ext cx="533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9/19</a:t>
            </a:r>
          </a:p>
        </p:txBody>
      </p:sp>
      <p:sp>
        <p:nvSpPr>
          <p:cNvPr id="54" name="TextBox 44">
            <a:extLst>
              <a:ext uri="{FF2B5EF4-FFF2-40B4-BE49-F238E27FC236}">
                <a16:creationId xmlns:a16="http://schemas.microsoft.com/office/drawing/2014/main" id="{12EA7D3B-8654-473B-8067-7FA788070B27}"/>
              </a:ext>
            </a:extLst>
          </p:cNvPr>
          <p:cNvSpPr txBox="1">
            <a:spLocks noChangeArrowheads="1"/>
          </p:cNvSpPr>
          <p:nvPr/>
        </p:nvSpPr>
        <p:spPr bwMode="auto">
          <a:xfrm rot="-1208279">
            <a:off x="4145254" y="1226113"/>
            <a:ext cx="6318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12/19</a:t>
            </a:r>
          </a:p>
        </p:txBody>
      </p:sp>
      <p:sp>
        <p:nvSpPr>
          <p:cNvPr id="56" name="TextBox 53">
            <a:extLst>
              <a:ext uri="{FF2B5EF4-FFF2-40B4-BE49-F238E27FC236}">
                <a16:creationId xmlns:a16="http://schemas.microsoft.com/office/drawing/2014/main" id="{4B171BAE-E725-4A1D-BA7B-2034C10A754A}"/>
              </a:ext>
            </a:extLst>
          </p:cNvPr>
          <p:cNvSpPr txBox="1">
            <a:spLocks noChangeArrowheads="1"/>
          </p:cNvSpPr>
          <p:nvPr/>
        </p:nvSpPr>
        <p:spPr bwMode="auto">
          <a:xfrm rot="-1208279">
            <a:off x="5302541" y="1224526"/>
            <a:ext cx="5318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3/20</a:t>
            </a:r>
          </a:p>
        </p:txBody>
      </p:sp>
      <p:sp>
        <p:nvSpPr>
          <p:cNvPr id="57" name="TextBox 55">
            <a:extLst>
              <a:ext uri="{FF2B5EF4-FFF2-40B4-BE49-F238E27FC236}">
                <a16:creationId xmlns:a16="http://schemas.microsoft.com/office/drawing/2014/main" id="{62007B83-7E1B-4FFF-97EA-888546F6686E}"/>
              </a:ext>
            </a:extLst>
          </p:cNvPr>
          <p:cNvSpPr txBox="1">
            <a:spLocks noChangeArrowheads="1"/>
          </p:cNvSpPr>
          <p:nvPr/>
        </p:nvSpPr>
        <p:spPr bwMode="auto">
          <a:xfrm rot="-1208279">
            <a:off x="6301079" y="1235638"/>
            <a:ext cx="5318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6/20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30FC594-E0B0-4EF5-9F14-1E1C57292EF8}"/>
              </a:ext>
            </a:extLst>
          </p:cNvPr>
          <p:cNvSpPr txBox="1">
            <a:spLocks noChangeArrowheads="1"/>
          </p:cNvSpPr>
          <p:nvPr/>
        </p:nvSpPr>
        <p:spPr bwMode="auto">
          <a:xfrm rot="-1208279">
            <a:off x="7164679" y="1211826"/>
            <a:ext cx="533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9/20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5D4867F3-0137-4918-AC3C-6DAFD1B833A7}"/>
              </a:ext>
            </a:extLst>
          </p:cNvPr>
          <p:cNvSpPr txBox="1">
            <a:spLocks noChangeArrowheads="1"/>
          </p:cNvSpPr>
          <p:nvPr/>
        </p:nvSpPr>
        <p:spPr bwMode="auto">
          <a:xfrm rot="-1208279">
            <a:off x="8139404" y="1273738"/>
            <a:ext cx="6318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12/20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2A6FBE89-5A13-4482-A617-27582209302B}"/>
              </a:ext>
            </a:extLst>
          </p:cNvPr>
          <p:cNvSpPr txBox="1">
            <a:spLocks noChangeArrowheads="1"/>
          </p:cNvSpPr>
          <p:nvPr/>
        </p:nvSpPr>
        <p:spPr bwMode="auto">
          <a:xfrm rot="-1208279">
            <a:off x="9271291" y="1221351"/>
            <a:ext cx="5318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3/21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B739E8C5-2C63-44E7-86E6-6B4EDC7F2EB2}"/>
              </a:ext>
            </a:extLst>
          </p:cNvPr>
          <p:cNvSpPr txBox="1">
            <a:spLocks noChangeArrowheads="1"/>
          </p:cNvSpPr>
          <p:nvPr/>
        </p:nvSpPr>
        <p:spPr bwMode="auto">
          <a:xfrm rot="-1208279">
            <a:off x="11217566" y="1243576"/>
            <a:ext cx="533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9/21</a:t>
            </a:r>
          </a:p>
        </p:txBody>
      </p:sp>
      <p:sp>
        <p:nvSpPr>
          <p:cNvPr id="64" name="TextBox 64">
            <a:extLst>
              <a:ext uri="{FF2B5EF4-FFF2-40B4-BE49-F238E27FC236}">
                <a16:creationId xmlns:a16="http://schemas.microsoft.com/office/drawing/2014/main" id="{4F1907ED-8056-4C71-9CDD-32A89483FE02}"/>
              </a:ext>
            </a:extLst>
          </p:cNvPr>
          <p:cNvSpPr txBox="1">
            <a:spLocks noChangeArrowheads="1"/>
          </p:cNvSpPr>
          <p:nvPr/>
        </p:nvSpPr>
        <p:spPr bwMode="auto">
          <a:xfrm rot="-1208279">
            <a:off x="10233316" y="1235638"/>
            <a:ext cx="5318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6/21</a:t>
            </a:r>
          </a:p>
        </p:txBody>
      </p:sp>
      <p:sp>
        <p:nvSpPr>
          <p:cNvPr id="65" name="TextBox 65">
            <a:extLst>
              <a:ext uri="{FF2B5EF4-FFF2-40B4-BE49-F238E27FC236}">
                <a16:creationId xmlns:a16="http://schemas.microsoft.com/office/drawing/2014/main" id="{D3AA8C29-8404-4DDC-A740-B40CE137A7AB}"/>
              </a:ext>
            </a:extLst>
          </p:cNvPr>
          <p:cNvSpPr txBox="1">
            <a:spLocks noChangeArrowheads="1"/>
          </p:cNvSpPr>
          <p:nvPr/>
        </p:nvSpPr>
        <p:spPr bwMode="auto">
          <a:xfrm rot="-1208279">
            <a:off x="2325979" y="1253101"/>
            <a:ext cx="531812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6/19</a:t>
            </a:r>
          </a:p>
        </p:txBody>
      </p:sp>
    </p:spTree>
    <p:extLst>
      <p:ext uri="{BB962C8B-B14F-4D97-AF65-F5344CB8AC3E}">
        <p14:creationId xmlns:p14="http://schemas.microsoft.com/office/powerpoint/2010/main" val="185954597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7301</TotalTime>
  <Words>1018</Words>
  <Application>Microsoft Office PowerPoint</Application>
  <PresentationFormat>Widescreen</PresentationFormat>
  <Paragraphs>275</Paragraphs>
  <Slides>11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Nokia Pure Text Light</vt:lpstr>
      <vt:lpstr>Times New Roman</vt:lpstr>
      <vt:lpstr>Office Theme</vt:lpstr>
      <vt:lpstr>    Report from TSG SA#86 on SA2 specific topics </vt:lpstr>
      <vt:lpstr>Outline</vt:lpstr>
      <vt:lpstr>Rel-17 Work planning/Prioritization</vt:lpstr>
      <vt:lpstr>Prioritized Rel-17 List </vt:lpstr>
      <vt:lpstr>Work Task Papers with endorsed TUs</vt:lpstr>
      <vt:lpstr>CRs returned back to SA2</vt:lpstr>
      <vt:lpstr>List of approved TR/TS</vt:lpstr>
      <vt:lpstr>Rel-17 Study/Work Items</vt:lpstr>
      <vt:lpstr>Current Schedule Overview (SA/CT)</vt:lpstr>
      <vt:lpstr>Current Schedule Overview (RAN)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Report from TSG SA#84</dc:title>
  <dc:creator>Puneet Jain</dc:creator>
  <cp:keywords>CTPClassification=CTP_NT</cp:keywords>
  <cp:lastModifiedBy>Puneet Jain</cp:lastModifiedBy>
  <cp:revision>184</cp:revision>
  <dcterms:created xsi:type="dcterms:W3CDTF">2019-03-13T01:38:36Z</dcterms:created>
  <dcterms:modified xsi:type="dcterms:W3CDTF">2020-01-07T05:33:24Z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bb5fc4f1-b392-4039-b424-c03e411947ef</vt:lpwstr>
  </property>
  <property fmtid="{D5CDD505-2E9C-101B-9397-08002B2CF9AE}" pid="3" name="CTP_TimeStamp">
    <vt:lpwstr>2020-01-07 05:33:24Z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